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6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8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9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0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1.xml" ContentType="application/vnd.openxmlformats-officedocument.theme+xml"/>
  <Override PartName="/ppt/slideLayouts/slideLayout10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7" r:id="rId1"/>
    <p:sldMasterId id="2147483705" r:id="rId2"/>
    <p:sldMasterId id="2147483707" r:id="rId3"/>
    <p:sldMasterId id="2147483712" r:id="rId4"/>
    <p:sldMasterId id="2147483724" r:id="rId5"/>
    <p:sldMasterId id="2147483736" r:id="rId6"/>
    <p:sldMasterId id="2147483748" r:id="rId7"/>
    <p:sldMasterId id="2147483760" r:id="rId8"/>
    <p:sldMasterId id="2147483772" r:id="rId9"/>
    <p:sldMasterId id="2147483784" r:id="rId10"/>
    <p:sldMasterId id="2147483796" r:id="rId11"/>
    <p:sldMasterId id="2147483808" r:id="rId12"/>
  </p:sldMasterIdLst>
  <p:notesMasterIdLst>
    <p:notesMasterId r:id="rId82"/>
  </p:notesMasterIdLst>
  <p:sldIdLst>
    <p:sldId id="535" r:id="rId13"/>
    <p:sldId id="416" r:id="rId14"/>
    <p:sldId id="256" r:id="rId15"/>
    <p:sldId id="257" r:id="rId16"/>
    <p:sldId id="434" r:id="rId17"/>
    <p:sldId id="456" r:id="rId18"/>
    <p:sldId id="503" r:id="rId19"/>
    <p:sldId id="423" r:id="rId20"/>
    <p:sldId id="426" r:id="rId21"/>
    <p:sldId id="453" r:id="rId22"/>
    <p:sldId id="512" r:id="rId23"/>
    <p:sldId id="465" r:id="rId24"/>
    <p:sldId id="466" r:id="rId25"/>
    <p:sldId id="467" r:id="rId26"/>
    <p:sldId id="464" r:id="rId27"/>
    <p:sldId id="462" r:id="rId28"/>
    <p:sldId id="463" r:id="rId29"/>
    <p:sldId id="460" r:id="rId30"/>
    <p:sldId id="461" r:id="rId31"/>
    <p:sldId id="468" r:id="rId32"/>
    <p:sldId id="469" r:id="rId33"/>
    <p:sldId id="470" r:id="rId34"/>
    <p:sldId id="471" r:id="rId35"/>
    <p:sldId id="533" r:id="rId36"/>
    <p:sldId id="473" r:id="rId37"/>
    <p:sldId id="474" r:id="rId38"/>
    <p:sldId id="475" r:id="rId39"/>
    <p:sldId id="477" r:id="rId40"/>
    <p:sldId id="478" r:id="rId41"/>
    <p:sldId id="479" r:id="rId42"/>
    <p:sldId id="480" r:id="rId43"/>
    <p:sldId id="516" r:id="rId44"/>
    <p:sldId id="504" r:id="rId45"/>
    <p:sldId id="514" r:id="rId46"/>
    <p:sldId id="515" r:id="rId47"/>
    <p:sldId id="507" r:id="rId48"/>
    <p:sldId id="505" r:id="rId49"/>
    <p:sldId id="482" r:id="rId50"/>
    <p:sldId id="483" r:id="rId51"/>
    <p:sldId id="484" r:id="rId52"/>
    <p:sldId id="487" r:id="rId53"/>
    <p:sldId id="489" r:id="rId54"/>
    <p:sldId id="488" r:id="rId55"/>
    <p:sldId id="490" r:id="rId56"/>
    <p:sldId id="491" r:id="rId57"/>
    <p:sldId id="493" r:id="rId58"/>
    <p:sldId id="494" r:id="rId59"/>
    <p:sldId id="498" r:id="rId60"/>
    <p:sldId id="499" r:id="rId61"/>
    <p:sldId id="531" r:id="rId62"/>
    <p:sldId id="532" r:id="rId63"/>
    <p:sldId id="537" r:id="rId64"/>
    <p:sldId id="538" r:id="rId65"/>
    <p:sldId id="539" r:id="rId66"/>
    <p:sldId id="540" r:id="rId67"/>
    <p:sldId id="536" r:id="rId68"/>
    <p:sldId id="517" r:id="rId69"/>
    <p:sldId id="518" r:id="rId70"/>
    <p:sldId id="522" r:id="rId71"/>
    <p:sldId id="523" r:id="rId72"/>
    <p:sldId id="521" r:id="rId73"/>
    <p:sldId id="520" r:id="rId74"/>
    <p:sldId id="542" r:id="rId75"/>
    <p:sldId id="543" r:id="rId76"/>
    <p:sldId id="544" r:id="rId77"/>
    <p:sldId id="534" r:id="rId78"/>
    <p:sldId id="525" r:id="rId79"/>
    <p:sldId id="526" r:id="rId80"/>
    <p:sldId id="271" r:id="rId81"/>
  </p:sldIdLst>
  <p:sldSz cx="9904413" cy="6858000"/>
  <p:notesSz cx="6797675" cy="9926638"/>
  <p:embeddedFontLst>
    <p:embeddedFont>
      <p:font typeface="맑은 고딕" panose="020B0503020000020004" pitchFamily="50" charset="-127"/>
      <p:regular r:id="rId83"/>
      <p:bold r:id="rId84"/>
    </p:embeddedFont>
    <p:embeddedFont>
      <p:font typeface="HY수평선B" panose="02030600000101010101" pitchFamily="18" charset="-127"/>
      <p:regular r:id="rId85"/>
    </p:embeddedFont>
    <p:embeddedFont>
      <p:font typeface="함초롬바탕" panose="02030504000101010101" pitchFamily="18" charset="-127"/>
      <p:regular r:id="rId86"/>
      <p:bold r:id="rId87"/>
    </p:embeddedFont>
    <p:embeddedFont>
      <p:font typeface="08서울남산체 EB" panose="02020603020101020101" pitchFamily="18" charset="-127"/>
      <p:regular r:id="rId88"/>
    </p:embeddedFont>
    <p:embeddedFont>
      <p:font typeface="HY동녘B" panose="02030600000101010101" pitchFamily="18" charset="-127"/>
      <p:regular r:id="rId89"/>
    </p:embeddedFont>
    <p:embeddedFont>
      <p:font typeface="서울남산체 EB" panose="02020603020101020101" pitchFamily="18" charset="-127"/>
      <p:regular r:id="rId90"/>
    </p:embeddedFont>
    <p:embeddedFont>
      <p:font typeface="서울남산체 B" panose="02020603020101020101" pitchFamily="18" charset="-127"/>
      <p:regular r:id="rId91"/>
    </p:embeddedFont>
    <p:embeddedFont>
      <p:font typeface="HY헤드라인M" panose="02030600000101010101" pitchFamily="18" charset="-127"/>
      <p:regular r:id="rId92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A587BDC-8E61-4B25-9F0E-ADD3A111F592}">
          <p14:sldIdLst>
            <p14:sldId id="535"/>
            <p14:sldId id="416"/>
            <p14:sldId id="256"/>
            <p14:sldId id="257"/>
            <p14:sldId id="434"/>
            <p14:sldId id="456"/>
            <p14:sldId id="503"/>
            <p14:sldId id="423"/>
            <p14:sldId id="426"/>
            <p14:sldId id="453"/>
            <p14:sldId id="512"/>
            <p14:sldId id="465"/>
            <p14:sldId id="466"/>
            <p14:sldId id="467"/>
            <p14:sldId id="464"/>
            <p14:sldId id="462"/>
            <p14:sldId id="463"/>
            <p14:sldId id="460"/>
            <p14:sldId id="461"/>
            <p14:sldId id="468"/>
            <p14:sldId id="469"/>
            <p14:sldId id="470"/>
            <p14:sldId id="471"/>
            <p14:sldId id="533"/>
            <p14:sldId id="473"/>
            <p14:sldId id="474"/>
            <p14:sldId id="475"/>
            <p14:sldId id="477"/>
            <p14:sldId id="478"/>
            <p14:sldId id="479"/>
            <p14:sldId id="480"/>
            <p14:sldId id="516"/>
            <p14:sldId id="504"/>
            <p14:sldId id="514"/>
            <p14:sldId id="515"/>
            <p14:sldId id="507"/>
            <p14:sldId id="505"/>
            <p14:sldId id="482"/>
            <p14:sldId id="483"/>
            <p14:sldId id="484"/>
            <p14:sldId id="487"/>
            <p14:sldId id="489"/>
            <p14:sldId id="488"/>
            <p14:sldId id="490"/>
            <p14:sldId id="491"/>
            <p14:sldId id="493"/>
            <p14:sldId id="494"/>
            <p14:sldId id="498"/>
            <p14:sldId id="499"/>
            <p14:sldId id="531"/>
            <p14:sldId id="532"/>
            <p14:sldId id="537"/>
            <p14:sldId id="538"/>
            <p14:sldId id="539"/>
            <p14:sldId id="540"/>
            <p14:sldId id="536"/>
            <p14:sldId id="517"/>
            <p14:sldId id="518"/>
            <p14:sldId id="522"/>
            <p14:sldId id="523"/>
            <p14:sldId id="521"/>
            <p14:sldId id="520"/>
            <p14:sldId id="542"/>
            <p14:sldId id="543"/>
            <p14:sldId id="544"/>
            <p14:sldId id="534"/>
            <p14:sldId id="525"/>
            <p14:sldId id="526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99CCFF"/>
    <a:srgbClr val="FFE4AF"/>
    <a:srgbClr val="FF33CC"/>
    <a:srgbClr val="FFCC66"/>
    <a:srgbClr val="808080"/>
    <a:srgbClr val="996600"/>
    <a:srgbClr val="FF9900"/>
    <a:srgbClr val="FFCC0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0" autoAdjust="0"/>
    <p:restoredTop sz="98701" autoAdjust="0"/>
  </p:normalViewPr>
  <p:slideViewPr>
    <p:cSldViewPr>
      <p:cViewPr varScale="1">
        <p:scale>
          <a:sx n="111" d="100"/>
          <a:sy n="111" d="100"/>
        </p:scale>
        <p:origin x="-1404" y="-78"/>
      </p:cViewPr>
      <p:guideLst>
        <p:guide orient="horz" pos="2886"/>
        <p:guide orient="horz" pos="3181"/>
        <p:guide orient="horz" pos="1842"/>
        <p:guide orient="horz" pos="4224"/>
        <p:guide orient="horz" pos="4042"/>
        <p:guide orient="horz" pos="686"/>
        <p:guide orient="horz" pos="958"/>
        <p:guide orient="horz" pos="845"/>
        <p:guide pos="3120"/>
        <p:guide pos="6045"/>
        <p:guide pos="5841"/>
        <p:guide pos="261"/>
        <p:guide pos="3074"/>
        <p:guide pos="3164"/>
        <p:guide pos="59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>
        <p:scale>
          <a:sx n="75" d="100"/>
          <a:sy n="75" d="100"/>
        </p:scale>
        <p:origin x="-4110" y="-312"/>
      </p:cViewPr>
      <p:guideLst>
        <p:guide orient="horz" pos="3126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5" Type="http://schemas.openxmlformats.org/officeDocument/2006/relationships/slideMaster" Target="slideMasters/slideMaster5.xml"/><Relationship Id="rId90" Type="http://schemas.openxmlformats.org/officeDocument/2006/relationships/font" Target="fonts/font8.fntdata"/><Relationship Id="rId95" Type="http://schemas.openxmlformats.org/officeDocument/2006/relationships/theme" Target="theme/theme1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slide" Target="slides/slide68.xml"/><Relationship Id="rId85" Type="http://schemas.openxmlformats.org/officeDocument/2006/relationships/font" Target="fonts/font3.fntdata"/><Relationship Id="rId9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font" Target="fonts/font4.fntdata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font" Target="fonts/font5.fntdata"/><Relationship Id="rId61" Type="http://schemas.openxmlformats.org/officeDocument/2006/relationships/slide" Target="slides/slide4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B8DF160E-B41B-4542-A061-071E8A8AF78F}" type="datetimeFigureOut">
              <a:rPr lang="ko-KR" altLang="en-US"/>
              <a:pPr>
                <a:defRPr/>
              </a:pPr>
              <a:t>2025-03-14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36ADD38B-5A15-494D-8DCD-6C28D724A3F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9585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08서울남산체 EB" pitchFamily="18" charset="-127"/>
        <a:ea typeface="08서울남산체 EB" pitchFamily="18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08서울남산체 EB" pitchFamily="18" charset="-127"/>
        <a:ea typeface="08서울남산체 EB" pitchFamily="18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08서울남산체 EB" pitchFamily="18" charset="-127"/>
        <a:ea typeface="08서울남산체 EB" pitchFamily="18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08서울남산체 EB" pitchFamily="18" charset="-127"/>
        <a:ea typeface="08서울남산체 EB" pitchFamily="18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08서울남산체 EB" pitchFamily="18" charset="-127"/>
        <a:ea typeface="08서울남산체 EB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발표순서는</a:t>
            </a:r>
            <a:endParaRPr lang="en-US" altLang="ko-KR" dirty="0"/>
          </a:p>
          <a:p>
            <a:r>
              <a:rPr lang="ko-KR" altLang="en-US" dirty="0" smtClean="0"/>
              <a:t>사업개요를 시작으로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시스템 구축 방안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사업관리 방안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  <a:p>
            <a:r>
              <a:rPr lang="ko-KR" altLang="en-US" dirty="0"/>
              <a:t>마지막으로 유지관리계획 순으로 발표하겠습니다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28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41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제안사의 풍부한 발주자용 건설사업관리시스템 구축경험과 전문개발인력을 통해 수행되어지는 본 과업은 플랜 </a:t>
            </a:r>
            <a:r>
              <a:rPr lang="en-US" altLang="ko-KR" dirty="0"/>
              <a:t>A </a:t>
            </a:r>
            <a:r>
              <a:rPr lang="ko-KR" altLang="en-US" dirty="0"/>
              <a:t>가 </a:t>
            </a:r>
            <a:r>
              <a:rPr lang="ko-KR" altLang="en-US" dirty="0" err="1"/>
              <a:t>될것이라고</a:t>
            </a:r>
            <a:r>
              <a:rPr lang="ko-KR" altLang="en-US" dirty="0"/>
              <a:t> 자신합니다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더불어 저희 </a:t>
            </a:r>
            <a:r>
              <a:rPr lang="ko-KR" altLang="en-US" dirty="0" err="1"/>
              <a:t>제안사</a:t>
            </a:r>
            <a:r>
              <a:rPr lang="ko-KR" altLang="en-US" dirty="0"/>
              <a:t> 임직원 모두는 본 사업에 대해 전사적인 관심하에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열과 성을 다하여 성실이 임할 것을 </a:t>
            </a:r>
            <a:r>
              <a:rPr lang="ko-KR" altLang="en-US" dirty="0" err="1"/>
              <a:t>약속드리며</a:t>
            </a:r>
            <a:r>
              <a:rPr lang="ko-KR" altLang="en-US" dirty="0"/>
              <a:t> 본 제안설명을 마치겠습니다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/>
              <a:pPr>
                <a:defRPr/>
              </a:pPr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81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장 사업개요입니다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DD38B-5A15-494D-8DCD-6C28D724A3FB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74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185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6" y="4800600"/>
            <a:ext cx="59420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6" y="612775"/>
            <a:ext cx="59420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6" y="5367338"/>
            <a:ext cx="59420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398009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691389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227264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44"/>
            <a:ext cx="653415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49906099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185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6"/>
            <a:ext cx="2311400" cy="365125"/>
          </a:xfrm>
          <a:prstGeom prst="rect">
            <a:avLst/>
          </a:prstGeom>
        </p:spPr>
        <p:txBody>
          <a:bodyPr/>
          <a:lstStyle/>
          <a:p>
            <a:fld id="{0FA09EC6-D485-4A0F-84D9-630BC4F6BEF7}" type="datetimeFigureOut">
              <a:rPr lang="ko-KR" altLang="en-US" smtClean="0">
                <a:solidFill>
                  <a:prstClr val="black"/>
                </a:solidFill>
              </a:rPr>
              <a:pPr/>
              <a:t>2025-03-14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3" y="6356356"/>
            <a:ext cx="3135313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7713" y="6356356"/>
            <a:ext cx="2311400" cy="365125"/>
          </a:xfrm>
          <a:prstGeom prst="rect">
            <a:avLst/>
          </a:prstGeom>
        </p:spPr>
        <p:txBody>
          <a:bodyPr/>
          <a:lstStyle/>
          <a:p>
            <a:fld id="{41DF6D21-A479-4869-9E20-228E61729AB6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927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227264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44"/>
            <a:ext cx="653415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p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619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831" y="2130432"/>
            <a:ext cx="8418751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662" y="3886200"/>
            <a:ext cx="6933089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221" y="6356357"/>
            <a:ext cx="2311030" cy="365125"/>
          </a:xfrm>
          <a:prstGeom prst="rect">
            <a:avLst/>
          </a:prstGeom>
        </p:spPr>
        <p:txBody>
          <a:bodyPr/>
          <a:lstStyle/>
          <a:p>
            <a:fld id="{DCF69039-B11A-41B2-87DA-A4CE7C3C63AA}" type="datetimeFigureOut">
              <a:rPr lang="ko-KR" altLang="en-US" smtClean="0"/>
              <a:pPr/>
              <a:t>2025-03-14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008" y="6356357"/>
            <a:ext cx="3136397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8163" y="6356357"/>
            <a:ext cx="2311030" cy="365125"/>
          </a:xfrm>
          <a:prstGeom prst="rect">
            <a:avLst/>
          </a:prstGeom>
        </p:spPr>
        <p:txBody>
          <a:bodyPr/>
          <a:lstStyle/>
          <a:p>
            <a:fld id="{7F15AA45-9BEB-4BC0-BFAD-C67585C21F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851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185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6"/>
            <a:ext cx="2311400" cy="365125"/>
          </a:xfrm>
          <a:prstGeom prst="rect">
            <a:avLst/>
          </a:prstGeom>
        </p:spPr>
        <p:txBody>
          <a:bodyPr/>
          <a:lstStyle/>
          <a:p>
            <a:fld id="{0FA09EC6-D485-4A0F-84D9-630BC4F6BEF7}" type="datetimeFigureOut">
              <a:rPr lang="ko-KR" altLang="en-US" smtClean="0"/>
              <a:pPr/>
              <a:t>2025-03-14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3" y="6356356"/>
            <a:ext cx="313531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7713" y="6356356"/>
            <a:ext cx="2311400" cy="365125"/>
          </a:xfrm>
          <a:prstGeom prst="rect">
            <a:avLst/>
          </a:prstGeom>
        </p:spPr>
        <p:txBody>
          <a:bodyPr/>
          <a:lstStyle/>
          <a:p>
            <a:fld id="{41DF6D21-A479-4869-9E20-228E61729A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738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831" y="2130432"/>
            <a:ext cx="84187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662" y="3886200"/>
            <a:ext cx="69330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08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414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380" y="4406907"/>
            <a:ext cx="84187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380" y="2906713"/>
            <a:ext cx="84187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3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24" y="1600206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3" y="1600206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31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4" y="1535113"/>
            <a:ext cx="437616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224" y="2174875"/>
            <a:ext cx="437616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1307" y="1535113"/>
            <a:ext cx="43778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1307" y="2174875"/>
            <a:ext cx="43778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7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99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22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21" y="273050"/>
            <a:ext cx="32584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350" y="273057"/>
            <a:ext cx="55368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221" y="1435103"/>
            <a:ext cx="32584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54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334" y="4800600"/>
            <a:ext cx="59426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334" y="612775"/>
            <a:ext cx="59426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334" y="5367338"/>
            <a:ext cx="59426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86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526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0699" y="274645"/>
            <a:ext cx="222849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24" y="274645"/>
            <a:ext cx="6520405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831" y="2130432"/>
            <a:ext cx="84187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662" y="3886200"/>
            <a:ext cx="69330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408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414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380" y="4406907"/>
            <a:ext cx="84187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380" y="2906713"/>
            <a:ext cx="84187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3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24" y="1600206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3" y="1600206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31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1" y="4406906"/>
            <a:ext cx="84185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1" y="2906713"/>
            <a:ext cx="84185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4" y="1535113"/>
            <a:ext cx="437616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224" y="2174875"/>
            <a:ext cx="437616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1307" y="1535113"/>
            <a:ext cx="43778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1307" y="2174875"/>
            <a:ext cx="43778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97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99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922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21" y="273050"/>
            <a:ext cx="32584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350" y="273057"/>
            <a:ext cx="55368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221" y="1435103"/>
            <a:ext cx="32584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54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334" y="4800600"/>
            <a:ext cx="59426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334" y="612775"/>
            <a:ext cx="59426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334" y="5367338"/>
            <a:ext cx="59426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86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526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0699" y="274645"/>
            <a:ext cx="222849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24" y="274645"/>
            <a:ext cx="6520405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69039-B11A-41B2-87DA-A4CE7C3C63A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2025-03-14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5AA45-9BEB-4BC0-BFAD-C67585C21F6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185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36191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64652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1" y="4406906"/>
            <a:ext cx="84185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1" y="2906713"/>
            <a:ext cx="84185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6168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799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1600206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799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1600206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28403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984266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253297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902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5" y="273056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44028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6" y="4800600"/>
            <a:ext cx="59420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6" y="612775"/>
            <a:ext cx="59420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6" y="5367338"/>
            <a:ext cx="59420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2862165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108012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227264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44"/>
            <a:ext cx="653415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135676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185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91672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9030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1" y="4406906"/>
            <a:ext cx="84185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1" y="2906713"/>
            <a:ext cx="84185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144346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799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1600206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095855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960699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45123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2852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5" y="273056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2466069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6" y="4800600"/>
            <a:ext cx="59420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6" y="612775"/>
            <a:ext cx="59420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6" y="5367338"/>
            <a:ext cx="59420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754818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359327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227264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44"/>
            <a:ext cx="653415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5986163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185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1474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2749030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1" y="4406906"/>
            <a:ext cx="84185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1" y="2906713"/>
            <a:ext cx="84185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332273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799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1600206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7431462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879392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002170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46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5" y="273056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769599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6" y="4800600"/>
            <a:ext cx="59420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6" y="612775"/>
            <a:ext cx="59420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6" y="5367338"/>
            <a:ext cx="59420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542919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01419722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227264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44"/>
            <a:ext cx="653415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02275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185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963635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94735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1" y="4406906"/>
            <a:ext cx="84185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1" y="2906713"/>
            <a:ext cx="84185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994542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799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1600206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3756374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9190650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9233648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01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5" y="273056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17973378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6" y="4800600"/>
            <a:ext cx="59420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6" y="612775"/>
            <a:ext cx="59420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6" y="5367338"/>
            <a:ext cx="59420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736695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8501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5" y="273056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227264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44"/>
            <a:ext cx="653415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364583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185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9402989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664740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1" y="4406906"/>
            <a:ext cx="84185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1" y="2906713"/>
            <a:ext cx="84185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8014573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799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1600206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5033174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8935457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0059072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72285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5" y="273056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965586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6" y="4800600"/>
            <a:ext cx="59420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6" y="612775"/>
            <a:ext cx="59420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6" y="5367338"/>
            <a:ext cx="59420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15132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6" y="4800600"/>
            <a:ext cx="5942012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6" y="612775"/>
            <a:ext cx="5942012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6" y="5367338"/>
            <a:ext cx="5942012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290471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4"/>
            <a:ext cx="2227264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99" y="274644"/>
            <a:ext cx="653415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3433091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1"/>
            <a:ext cx="8418513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525742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4" y="1600206"/>
            <a:ext cx="8913812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66722871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1" y="4406906"/>
            <a:ext cx="8418512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1" y="2906713"/>
            <a:ext cx="8418512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8293433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1600206"/>
            <a:ext cx="437991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1600206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7160675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3399525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4638"/>
            <a:ext cx="8913812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4498230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783852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5" y="273056"/>
            <a:ext cx="5537201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545021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0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786237" y="6602413"/>
            <a:ext cx="32220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8DF7FC81-A808-40BF-9A94-4C446D0C9268}" type="slidenum">
              <a:rPr kumimoji="1" lang="en-US" altLang="ko-KR" sz="1000" kern="120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  <a:cs typeface="+mn-cs"/>
              </a:rPr>
              <a:pPr algn="ctr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000" kern="12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8412" y="6468646"/>
            <a:ext cx="306034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latin typeface="08서울남산체 EB" pitchFamily="18" charset="-127"/>
                <a:ea typeface="08서울남산체 EB" pitchFamily="18" charset="-127"/>
              </a:rPr>
              <a:t>도시기반시설본부 총무부</a:t>
            </a:r>
            <a:endParaRPr lang="ko-KR" altLang="en-US" sz="1600" dirty="0">
              <a:latin typeface="08서울남산체 EB" pitchFamily="18" charset="-127"/>
              <a:ea typeface="08서울남산체 EB" pitchFamily="18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3" r:id="rId2"/>
    <p:sldLayoutId id="2147483702" r:id="rId3"/>
    <p:sldLayoutId id="2147483701" r:id="rId4"/>
    <p:sldLayoutId id="2147483700" r:id="rId5"/>
    <p:sldLayoutId id="2147483699" r:id="rId6"/>
    <p:sldLayoutId id="2147483698" r:id="rId7"/>
    <p:sldLayoutId id="2147483697" r:id="rId8"/>
    <p:sldLayoutId id="2147483696" r:id="rId9"/>
    <p:sldLayoutId id="2147483695" r:id="rId10"/>
    <p:sldLayoutId id="214748369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786237" y="6602413"/>
            <a:ext cx="32220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8DF7FC81-A808-40BF-9A94-4C446D0C9268}" type="slidenum">
              <a:rPr lang="en-US" altLang="ko-KR" sz="100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8412" y="6468646"/>
            <a:ext cx="306034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t>도시기반시설본부 총무부</a:t>
            </a:r>
            <a:endParaRPr lang="ko-KR" altLang="en-US" sz="16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1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786237" y="6602413"/>
            <a:ext cx="32220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8DF7FC81-A808-40BF-9A94-4C446D0C9268}" type="slidenum">
              <a:rPr lang="en-US" altLang="ko-KR" sz="100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8412" y="6468646"/>
            <a:ext cx="306034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t>도시기반시설본부 총무부</a:t>
            </a:r>
            <a:endParaRPr lang="ko-KR" altLang="en-US" sz="16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1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10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786237" y="6602413"/>
            <a:ext cx="32220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  <a:defRPr/>
            </a:pPr>
            <a:fld id="{8DF7FC81-A808-40BF-9A94-4C446D0C9268}" type="slidenum">
              <a:rPr kumimoji="1" lang="en-US" altLang="ko-KR" sz="1000" kern="120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  <a:cs typeface="+mn-cs"/>
              </a:rPr>
              <a:pPr algn="ctr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ko-KR" sz="1000" kern="12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88412" y="6468646"/>
            <a:ext cx="306034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latin typeface="08서울남산체 EB" pitchFamily="18" charset="-127"/>
                <a:ea typeface="08서울남산체 EB" pitchFamily="18" charset="-127"/>
              </a:rPr>
              <a:t>도시기반시설본부 총무부</a:t>
            </a:r>
            <a:endParaRPr lang="ko-KR" altLang="en-US" sz="1600" dirty="0"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708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11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1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21" y="274638"/>
            <a:ext cx="89139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1" y="1600206"/>
            <a:ext cx="89139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21" y="6356357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CF69039-B11A-41B2-87DA-A4CE7C3C63A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2025-03-14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008" y="6356357"/>
            <a:ext cx="3136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163" y="6356357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15AA45-9BEB-4BC0-BFAD-C67585C21F67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453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21" y="274638"/>
            <a:ext cx="89139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1" y="1600206"/>
            <a:ext cx="89139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21" y="6356357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CF69039-B11A-41B2-87DA-A4CE7C3C63AA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2025-03-14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008" y="6356357"/>
            <a:ext cx="3136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163" y="6356357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15AA45-9BEB-4BC0-BFAD-C67585C21F67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453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786237" y="6602413"/>
            <a:ext cx="32220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8DF7FC81-A808-40BF-9A94-4C446D0C9268}" type="slidenum">
              <a:rPr lang="en-US" altLang="ko-KR" sz="100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8412" y="6468646"/>
            <a:ext cx="306034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t>도시기반시설본부 총무부</a:t>
            </a:r>
            <a:endParaRPr lang="ko-KR" altLang="en-US" sz="16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337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786237" y="6602413"/>
            <a:ext cx="32220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8DF7FC81-A808-40BF-9A94-4C446D0C9268}" type="slidenum">
              <a:rPr lang="en-US" altLang="ko-KR" sz="100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8412" y="6468646"/>
            <a:ext cx="306034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t>도시기반시설본부 총무부</a:t>
            </a:r>
            <a:endParaRPr lang="ko-KR" altLang="en-US" sz="16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3267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786237" y="6602413"/>
            <a:ext cx="32220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8DF7FC81-A808-40BF-9A94-4C446D0C9268}" type="slidenum">
              <a:rPr lang="en-US" altLang="ko-KR" sz="100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8412" y="6468646"/>
            <a:ext cx="306034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t>도시기반시설본부 총무부</a:t>
            </a:r>
            <a:endParaRPr lang="ko-KR" altLang="en-US" sz="16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30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4786237" y="6602413"/>
            <a:ext cx="322203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</a:bodyPr>
          <a:lstStyle/>
          <a:p>
            <a:pPr algn="ctr">
              <a:defRPr/>
            </a:pPr>
            <a:fld id="{8DF7FC81-A808-40BF-9A94-4C446D0C9268}" type="slidenum">
              <a:rPr lang="en-US" altLang="ko-KR" sz="100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pPr algn="ctr">
                <a:defRPr/>
              </a:pPr>
              <a:t>‹#›</a:t>
            </a:fld>
            <a:endParaRPr lang="en-US" altLang="ko-KR" sz="10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8412" y="6468646"/>
            <a:ext cx="306034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0000"/>
                </a:solidFill>
                <a:latin typeface="08서울남산체 EB" pitchFamily="18" charset="-127"/>
                <a:ea typeface="08서울남산체 EB" pitchFamily="18" charset="-127"/>
              </a:rPr>
              <a:t>도시기반시설본부 총무부</a:t>
            </a:r>
            <a:endParaRPr lang="ko-KR" altLang="en-US" sz="1600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59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charset="-127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73" y="45529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010" y="455294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48658" y="404665"/>
            <a:ext cx="416171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 smtClean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함께 지켜요</a:t>
            </a:r>
            <a:r>
              <a:rPr lang="en-US" altLang="ko-KR" sz="5500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.</a:t>
            </a:r>
            <a:endParaRPr lang="ko-KR" altLang="en-US" sz="5500" dirty="0">
              <a:solidFill>
                <a:prstClr val="black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67474" y="1484785"/>
            <a:ext cx="9170936" cy="388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9388" indent="-179388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179388" algn="l"/>
                <a:tab pos="538163" algn="l"/>
              </a:tabLst>
            </a:pPr>
            <a:r>
              <a:rPr lang="ko-KR" altLang="en-US" sz="4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휴대폰은 매너모드로</a:t>
            </a:r>
            <a:endParaRPr lang="en-US" altLang="ko-KR" sz="44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 marL="179388" indent="-179388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179388" algn="l"/>
                <a:tab pos="538163" algn="l"/>
              </a:tabLst>
            </a:pPr>
            <a:r>
              <a:rPr lang="ko-KR" altLang="en-US" sz="4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통화는 밖에서</a:t>
            </a:r>
            <a:endParaRPr lang="en-US" altLang="ko-KR" sz="4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 marL="179388" indent="-179388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179388" algn="l"/>
                <a:tab pos="538163" algn="l"/>
              </a:tabLst>
            </a:pPr>
            <a:r>
              <a:rPr lang="ko-KR" altLang="en-US" sz="4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음료수는 가지고 올 수 없어요</a:t>
            </a:r>
            <a:r>
              <a:rPr lang="en-US" altLang="ko-KR" sz="4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.</a:t>
            </a:r>
          </a:p>
          <a:p>
            <a:pPr marL="179388" indent="-179388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179388" algn="l"/>
                <a:tab pos="538163" algn="l"/>
              </a:tabLst>
            </a:pPr>
            <a:r>
              <a:rPr lang="ko-KR" altLang="en-US" sz="4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휴식시간을 지켜주세요</a:t>
            </a:r>
            <a:r>
              <a:rPr lang="en-US" altLang="ko-KR" sz="4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.</a:t>
            </a:r>
          </a:p>
          <a:p>
            <a:pPr marL="179388" indent="-179388">
              <a:lnSpc>
                <a:spcPct val="80000"/>
              </a:lnSpc>
              <a:spcBef>
                <a:spcPct val="20000"/>
              </a:spcBef>
              <a:spcAft>
                <a:spcPct val="20000"/>
              </a:spcAft>
              <a:buFontTx/>
              <a:buAutoNum type="arabicPeriod"/>
              <a:tabLst>
                <a:tab pos="179388" algn="l"/>
                <a:tab pos="538163" algn="l"/>
              </a:tabLst>
            </a:pPr>
            <a:r>
              <a:rPr lang="ko-KR" altLang="en-US" sz="4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흡연은 지정된 장소에서만</a:t>
            </a:r>
            <a:endParaRPr lang="en-US" altLang="ko-KR" sz="4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46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21" y="536104"/>
            <a:ext cx="5927159" cy="398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1" y="116637"/>
            <a:ext cx="116410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1.1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로그인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최초 사용자일 경우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사용자등록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그림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1-2]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의 사용신청 화면 호출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아이디 분실 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아이디찾기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사용자이름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가입시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입력한 휴대폰 번호를 입력하여 아이디를 확인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비밀번호 분실 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비밀번호 초기화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 가입정보 입력하여 문자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카카오톡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로 초기화된 비밀번호 받거나 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본인확인 후 비밀번호 변경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비밀번호 문자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카카오톡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로 수신 시 특수문자가 있음으로 반드시 특수문자를 입력해야 함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480598" y="3266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p5~6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25" name="_x473002072"/>
          <p:cNvSpPr>
            <a:spLocks noChangeArrowheads="1"/>
          </p:cNvSpPr>
          <p:nvPr/>
        </p:nvSpPr>
        <p:spPr bwMode="auto">
          <a:xfrm>
            <a:off x="4705143" y="2241384"/>
            <a:ext cx="386494" cy="13283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44175" y="4733643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[</a:t>
            </a:r>
            <a:r>
              <a:rPr lang="ko-KR" altLang="en-US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그림 </a:t>
            </a:r>
            <a:r>
              <a:rPr lang="en-US" altLang="ko-KR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1-1]</a:t>
            </a:r>
            <a:endParaRPr lang="ko-KR" altLang="en-US" sz="14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_x473002072"/>
          <p:cNvSpPr>
            <a:spLocks noChangeArrowheads="1"/>
          </p:cNvSpPr>
          <p:nvPr/>
        </p:nvSpPr>
        <p:spPr bwMode="auto">
          <a:xfrm>
            <a:off x="5107903" y="2241384"/>
            <a:ext cx="222844" cy="13283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_x473002072"/>
          <p:cNvSpPr>
            <a:spLocks noChangeArrowheads="1"/>
          </p:cNvSpPr>
          <p:nvPr/>
        </p:nvSpPr>
        <p:spPr bwMode="auto">
          <a:xfrm>
            <a:off x="5336339" y="2241384"/>
            <a:ext cx="468052" cy="13283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_x473002952"/>
          <p:cNvSpPr>
            <a:spLocks noChangeArrowheads="1"/>
          </p:cNvSpPr>
          <p:nvPr/>
        </p:nvSpPr>
        <p:spPr bwMode="auto">
          <a:xfrm>
            <a:off x="4636740" y="209685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_x473002552"/>
          <p:cNvSpPr>
            <a:spLocks noChangeArrowheads="1"/>
          </p:cNvSpPr>
          <p:nvPr/>
        </p:nvSpPr>
        <p:spPr bwMode="auto">
          <a:xfrm>
            <a:off x="5029940" y="209685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6" name="_x473001272"/>
          <p:cNvSpPr>
            <a:spLocks noChangeArrowheads="1"/>
          </p:cNvSpPr>
          <p:nvPr/>
        </p:nvSpPr>
        <p:spPr bwMode="auto">
          <a:xfrm>
            <a:off x="5309317" y="209685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37" name="꺾인 연결선 36"/>
          <p:cNvCxnSpPr>
            <a:stCxn id="32" idx="0"/>
          </p:cNvCxnSpPr>
          <p:nvPr/>
        </p:nvCxnSpPr>
        <p:spPr>
          <a:xfrm rot="5400000" flipH="1" flipV="1">
            <a:off x="5551132" y="1266905"/>
            <a:ext cx="642672" cy="130628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 rot="16200000" flipH="1">
            <a:off x="5343416" y="2574972"/>
            <a:ext cx="1382948" cy="98143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67" y="536104"/>
            <a:ext cx="2863669" cy="2071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67" y="2694247"/>
            <a:ext cx="2863669" cy="2282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95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28" y="520494"/>
            <a:ext cx="3435914" cy="300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9" y="116637"/>
            <a:ext cx="195484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1.2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사용자등록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pPr indent="92075">
              <a:buAutoNum type="arabicPeriod"/>
            </a:pP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그림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1-2]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의 사용자구분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시공사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건설사업관리자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사업시행자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선택 후 확인 버튼 클릭하여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그림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1-3]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의 약관동의 화면으로 이동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pPr indent="92075">
              <a:buAutoNum type="arabicPeriod"/>
            </a:pP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이용약관 내용확인 후 동의여부 선택하고 확인버튼 클릭하여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그림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1-4]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사용자등록 본인확인 화면으로 이동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pPr indent="92075">
              <a:buAutoNum type="arabicPeriod"/>
            </a:pP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그림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1-4]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사용자 개인의 휴대폰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신용카드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아이핀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인증 후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그림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1-5]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사용자정보 입력화면으로 이동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pPr indent="92075">
              <a:buAutoNum type="arabicPeriod"/>
            </a:pP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사용자등록에 필요한 모든 항목 입력 후 확인버튼 클릭하여 사용자등록 완료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60122" y="4725148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[</a:t>
            </a:r>
            <a:r>
              <a:rPr lang="ko-KR" altLang="en-US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그림 </a:t>
            </a:r>
            <a:r>
              <a:rPr lang="en-US" altLang="ko-KR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1-2]</a:t>
            </a:r>
            <a:endParaRPr lang="ko-KR" altLang="en-US" sz="14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3694" y="3222205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[</a:t>
            </a:r>
            <a:r>
              <a:rPr lang="ko-KR" altLang="en-US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그림 </a:t>
            </a:r>
            <a:r>
              <a:rPr lang="en-US" altLang="ko-KR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1-2]</a:t>
            </a:r>
            <a:endParaRPr lang="ko-KR" altLang="en-US" sz="14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80598" y="3266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p6~8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84056" y="1988844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[</a:t>
            </a:r>
            <a:r>
              <a:rPr lang="ko-KR" altLang="en-US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그림 </a:t>
            </a:r>
            <a:r>
              <a:rPr lang="en-US" altLang="ko-KR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1-3]</a:t>
            </a:r>
            <a:endParaRPr lang="ko-KR" altLang="en-US" sz="14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72188" y="2814801"/>
            <a:ext cx="938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[</a:t>
            </a:r>
            <a:r>
              <a:rPr lang="ko-KR" altLang="en-US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그림 </a:t>
            </a:r>
            <a:r>
              <a:rPr lang="en-US" altLang="ko-KR" sz="1400" b="1" dirty="0" smtClean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1-4]</a:t>
            </a:r>
            <a:endParaRPr lang="ko-KR" altLang="en-US" sz="1400" b="1" dirty="0">
              <a:solidFill>
                <a:prstClr val="black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41" name="_x473002072"/>
          <p:cNvSpPr>
            <a:spLocks noChangeArrowheads="1"/>
          </p:cNvSpPr>
          <p:nvPr/>
        </p:nvSpPr>
        <p:spPr bwMode="auto">
          <a:xfrm>
            <a:off x="271686" y="1917700"/>
            <a:ext cx="2173064" cy="40218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11" y="2356555"/>
            <a:ext cx="2882303" cy="258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038" y="3122574"/>
            <a:ext cx="3253706" cy="1866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5710265" y="520494"/>
            <a:ext cx="4049537" cy="3569840"/>
            <a:chOff x="5710265" y="520494"/>
            <a:chExt cx="4049537" cy="3569840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0265" y="520494"/>
              <a:ext cx="4049537" cy="3569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8514631" y="3769299"/>
              <a:ext cx="9380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prstClr val="black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[</a:t>
              </a:r>
              <a:r>
                <a:rPr lang="ko-KR" altLang="en-US" sz="1400" b="1" dirty="0" smtClean="0">
                  <a:solidFill>
                    <a:prstClr val="black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그림 </a:t>
              </a:r>
              <a:r>
                <a:rPr lang="en-US" altLang="ko-KR" sz="1400" b="1" dirty="0" smtClean="0">
                  <a:solidFill>
                    <a:prstClr val="black"/>
                  </a:solidFill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1-5]</a:t>
              </a:r>
              <a:endParaRPr lang="ko-KR" altLang="en-US" sz="1400" b="1" dirty="0">
                <a:solidFill>
                  <a:prstClr val="black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62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171786" y="2384888"/>
            <a:ext cx="4111128" cy="101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2.1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장기사업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메인화면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2.2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단기사업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메인화면</a:t>
            </a:r>
            <a:endParaRPr lang="en-US" altLang="ko-KR" sz="2300" b="1" dirty="0" smtClean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1" y="1223963"/>
            <a:ext cx="25715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2. </a:t>
            </a:r>
            <a:r>
              <a:rPr lang="ko-KR" altLang="en-US" sz="4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메인화면</a:t>
            </a:r>
            <a:endParaRPr lang="ko-KR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14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84" y="607124"/>
            <a:ext cx="6622432" cy="4442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41"/>
            <a:ext cx="200086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2.1 </a:t>
            </a:r>
            <a:r>
              <a:rPr kumimoji="0" lang="ko-KR" altLang="en-US" sz="14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장기사업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 </a:t>
            </a:r>
            <a:r>
              <a:rPr kumimoji="0" lang="ko-KR" altLang="en-US" sz="14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메인화면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관리하고 있는 사업에 대한 공사정보 및 개인처리업무를 확인할 수 있는 화면으로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여러사업을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관리할 경우 사업별로 사업모드가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각각 존재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나의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할일에서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건수 클릭 시 해당 업무페이지로 이동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80" name="_x217931352"/>
          <p:cNvSpPr>
            <a:spLocks noChangeArrowheads="1"/>
          </p:cNvSpPr>
          <p:nvPr/>
        </p:nvSpPr>
        <p:spPr bwMode="auto">
          <a:xfrm>
            <a:off x="237601" y="1808820"/>
            <a:ext cx="1906293" cy="120743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1" name="_x223819040"/>
          <p:cNvSpPr>
            <a:spLocks noChangeArrowheads="1"/>
          </p:cNvSpPr>
          <p:nvPr/>
        </p:nvSpPr>
        <p:spPr bwMode="auto">
          <a:xfrm>
            <a:off x="357961" y="1670707"/>
            <a:ext cx="152399" cy="138113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83" name="_x217931112"/>
          <p:cNvSpPr>
            <a:spLocks noChangeArrowheads="1"/>
          </p:cNvSpPr>
          <p:nvPr/>
        </p:nvSpPr>
        <p:spPr bwMode="auto">
          <a:xfrm>
            <a:off x="237600" y="3320988"/>
            <a:ext cx="1906293" cy="136815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4" name="_x217931032"/>
          <p:cNvSpPr>
            <a:spLocks noChangeArrowheads="1"/>
          </p:cNvSpPr>
          <p:nvPr/>
        </p:nvSpPr>
        <p:spPr bwMode="auto">
          <a:xfrm>
            <a:off x="357960" y="3182876"/>
            <a:ext cx="152399" cy="138112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86" name="_x215620680"/>
          <p:cNvSpPr>
            <a:spLocks noChangeArrowheads="1"/>
          </p:cNvSpPr>
          <p:nvPr/>
        </p:nvSpPr>
        <p:spPr bwMode="auto">
          <a:xfrm>
            <a:off x="288025" y="4761148"/>
            <a:ext cx="772425" cy="24265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7" name="_x215648760"/>
          <p:cNvSpPr>
            <a:spLocks noChangeArrowheads="1"/>
          </p:cNvSpPr>
          <p:nvPr/>
        </p:nvSpPr>
        <p:spPr bwMode="auto">
          <a:xfrm>
            <a:off x="1060450" y="4744361"/>
            <a:ext cx="152399" cy="138113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" name="직사각형 104"/>
          <p:cNvSpPr/>
          <p:nvPr/>
        </p:nvSpPr>
        <p:spPr bwMode="auto">
          <a:xfrm>
            <a:off x="6929969" y="556269"/>
            <a:ext cx="2774767" cy="4411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업무별 처리 건수 표시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관리 사업 리스트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사업연결 페이지로 화면 이동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공지사항 및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헬프데스크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최근 게시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물 확인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해당 사업의 공정현황을 확인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주간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보고 기준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알림판 확인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7.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업무보고의 최근 보고현황을 확인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8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건설알림이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사이트로 이동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9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동영상교육 사이트로 이동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876642" y="32662"/>
            <a:ext cx="97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p9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1" name="_x217931352"/>
          <p:cNvSpPr>
            <a:spLocks noChangeArrowheads="1"/>
          </p:cNvSpPr>
          <p:nvPr/>
        </p:nvSpPr>
        <p:spPr bwMode="auto">
          <a:xfrm>
            <a:off x="2323914" y="1621357"/>
            <a:ext cx="2412268" cy="140389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_x223819040"/>
          <p:cNvSpPr>
            <a:spLocks noChangeArrowheads="1"/>
          </p:cNvSpPr>
          <p:nvPr/>
        </p:nvSpPr>
        <p:spPr bwMode="auto">
          <a:xfrm>
            <a:off x="2291875" y="1490687"/>
            <a:ext cx="152399" cy="138113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5" name="_x217931352"/>
          <p:cNvSpPr>
            <a:spLocks noChangeArrowheads="1"/>
          </p:cNvSpPr>
          <p:nvPr/>
        </p:nvSpPr>
        <p:spPr bwMode="auto">
          <a:xfrm>
            <a:off x="2323914" y="3320988"/>
            <a:ext cx="2412268" cy="168281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_x223819040"/>
          <p:cNvSpPr>
            <a:spLocks noChangeArrowheads="1"/>
          </p:cNvSpPr>
          <p:nvPr/>
        </p:nvSpPr>
        <p:spPr bwMode="auto">
          <a:xfrm>
            <a:off x="2291875" y="3190318"/>
            <a:ext cx="152399" cy="138113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8" name="_x217931352"/>
          <p:cNvSpPr>
            <a:spLocks noChangeArrowheads="1"/>
          </p:cNvSpPr>
          <p:nvPr/>
        </p:nvSpPr>
        <p:spPr bwMode="auto">
          <a:xfrm>
            <a:off x="4849850" y="1621357"/>
            <a:ext cx="1963700" cy="140389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_x223819040"/>
          <p:cNvSpPr>
            <a:spLocks noChangeArrowheads="1"/>
          </p:cNvSpPr>
          <p:nvPr/>
        </p:nvSpPr>
        <p:spPr bwMode="auto">
          <a:xfrm>
            <a:off x="4817811" y="1490687"/>
            <a:ext cx="152399" cy="138113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0" name="_x217931352"/>
          <p:cNvSpPr>
            <a:spLocks noChangeArrowheads="1"/>
          </p:cNvSpPr>
          <p:nvPr/>
        </p:nvSpPr>
        <p:spPr bwMode="auto">
          <a:xfrm>
            <a:off x="4849850" y="3316746"/>
            <a:ext cx="1963700" cy="168070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1" name="_x223819040"/>
          <p:cNvSpPr>
            <a:spLocks noChangeArrowheads="1"/>
          </p:cNvSpPr>
          <p:nvPr/>
        </p:nvSpPr>
        <p:spPr bwMode="auto">
          <a:xfrm>
            <a:off x="4817811" y="3186076"/>
            <a:ext cx="152399" cy="138113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3" name="_x215648760"/>
          <p:cNvSpPr>
            <a:spLocks noChangeArrowheads="1"/>
          </p:cNvSpPr>
          <p:nvPr/>
        </p:nvSpPr>
        <p:spPr bwMode="auto">
          <a:xfrm>
            <a:off x="4688148" y="893998"/>
            <a:ext cx="152399" cy="138113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8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4" name="_x215620680"/>
          <p:cNvSpPr>
            <a:spLocks noChangeArrowheads="1"/>
          </p:cNvSpPr>
          <p:nvPr/>
        </p:nvSpPr>
        <p:spPr bwMode="auto">
          <a:xfrm>
            <a:off x="4631129" y="1042988"/>
            <a:ext cx="509196" cy="20796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_x215648760"/>
          <p:cNvSpPr>
            <a:spLocks noChangeArrowheads="1"/>
          </p:cNvSpPr>
          <p:nvPr/>
        </p:nvSpPr>
        <p:spPr bwMode="auto">
          <a:xfrm>
            <a:off x="5195851" y="893998"/>
            <a:ext cx="152399" cy="138113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9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6" name="_x215620680"/>
          <p:cNvSpPr>
            <a:spLocks noChangeArrowheads="1"/>
          </p:cNvSpPr>
          <p:nvPr/>
        </p:nvSpPr>
        <p:spPr bwMode="auto">
          <a:xfrm>
            <a:off x="5204234" y="1042988"/>
            <a:ext cx="509196" cy="20796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74" y="983456"/>
            <a:ext cx="57711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9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93" y="532868"/>
            <a:ext cx="6665326" cy="4442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41"/>
            <a:ext cx="200086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2.2 </a:t>
            </a:r>
            <a:r>
              <a:rPr kumimoji="0" lang="ko-KR" altLang="en-US" sz="14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단기사업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 </a:t>
            </a:r>
            <a:r>
              <a:rPr kumimoji="0" lang="ko-KR" altLang="en-US" sz="14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메인화면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사업개요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자료관리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전자문서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안전관리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이력관리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적정임금관리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통합검색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게시판으로 구성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공정관리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업무보고 메뉴는 장기사업에만 표출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공정현황은 기본적으로 날짜대비 자동 계산됨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사업개요 메뉴에서 직접 관리 가능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작업일보 작성 등 문서 작업을 할 경우 전자문서 메뉴 이용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80" name="_x217931352"/>
          <p:cNvSpPr>
            <a:spLocks noChangeArrowheads="1"/>
          </p:cNvSpPr>
          <p:nvPr/>
        </p:nvSpPr>
        <p:spPr bwMode="auto">
          <a:xfrm>
            <a:off x="238121" y="1008162"/>
            <a:ext cx="2877881" cy="262223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1" name="_x223819040"/>
          <p:cNvSpPr>
            <a:spLocks noChangeArrowheads="1"/>
          </p:cNvSpPr>
          <p:nvPr/>
        </p:nvSpPr>
        <p:spPr bwMode="auto">
          <a:xfrm>
            <a:off x="195092" y="870049"/>
            <a:ext cx="152399" cy="138113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8876642" y="32660"/>
            <a:ext cx="97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p10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2" name="_x217931352"/>
          <p:cNvSpPr>
            <a:spLocks noChangeArrowheads="1"/>
          </p:cNvSpPr>
          <p:nvPr/>
        </p:nvSpPr>
        <p:spPr bwMode="auto">
          <a:xfrm>
            <a:off x="2263583" y="3186049"/>
            <a:ext cx="2507529" cy="172726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" name="_x223819040"/>
          <p:cNvSpPr>
            <a:spLocks noChangeArrowheads="1"/>
          </p:cNvSpPr>
          <p:nvPr/>
        </p:nvSpPr>
        <p:spPr bwMode="auto">
          <a:xfrm>
            <a:off x="2231545" y="3055379"/>
            <a:ext cx="152399" cy="138113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574" y="964406"/>
            <a:ext cx="57711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7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2281241" y="2276872"/>
            <a:ext cx="4111128" cy="207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1.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권한관리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2.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사업개요</a:t>
            </a:r>
            <a:endParaRPr lang="en-US" altLang="ko-KR" sz="2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3. </a:t>
            </a:r>
            <a:r>
              <a:rPr lang="ko-KR" altLang="en-US" sz="23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공정관리</a:t>
            </a:r>
            <a:endParaRPr lang="en-US" altLang="ko-KR" sz="23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4. </a:t>
            </a:r>
            <a:r>
              <a:rPr lang="ko-KR" altLang="en-US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업무보고</a:t>
            </a:r>
            <a:endParaRPr lang="en-US" altLang="ko-KR" sz="2300" b="1" dirty="0" smtClean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1" y="1223963"/>
            <a:ext cx="385394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Ⅱ. </a:t>
            </a:r>
            <a:r>
              <a:rPr lang="ko-KR" altLang="en-US" sz="4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주요업무</a:t>
            </a:r>
            <a:r>
              <a:rPr lang="ko-KR" alt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설명</a:t>
            </a:r>
            <a:endParaRPr lang="ko-KR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297463" y="2276872"/>
            <a:ext cx="1842876" cy="207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5.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자료관리</a:t>
            </a: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6.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전자문서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7.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안전관리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8. </a:t>
            </a:r>
            <a:r>
              <a:rPr lang="ko-KR" altLang="en-US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이력관리</a:t>
            </a:r>
            <a:endParaRPr lang="en-US" altLang="ko-KR" sz="2300" b="1" dirty="0" smtClean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140340" y="2276872"/>
            <a:ext cx="2484274" cy="101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9</a:t>
            </a:r>
            <a:r>
              <a:rPr lang="en-US" altLang="ko-KR" sz="23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.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건설알림이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소개</a:t>
            </a:r>
            <a:endParaRPr lang="en-US" altLang="ko-KR" sz="2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10.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적정임금관리</a:t>
            </a:r>
            <a:endParaRPr lang="en-US" altLang="ko-KR" sz="2300" b="1" dirty="0" smtClean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869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171786" y="2384888"/>
            <a:ext cx="4111128" cy="154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1.1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연결신청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흐름도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1.2 </a:t>
            </a:r>
            <a:r>
              <a:rPr lang="ko-KR" altLang="en-US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신규사업 연결신청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1.3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진행사업 연결신청</a:t>
            </a:r>
            <a:endParaRPr lang="ko-KR" altLang="en-US" sz="2300" b="1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2" y="1223963"/>
            <a:ext cx="25827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1. </a:t>
            </a:r>
            <a:r>
              <a:rPr lang="ko-KR" alt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권한관리</a:t>
            </a:r>
            <a:endParaRPr lang="ko-KR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31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041" y="116637"/>
            <a:ext cx="116410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1.1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흐름도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853244"/>
            <a:ext cx="9613068" cy="5240052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5967312" y="2060640"/>
            <a:ext cx="216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/>
          <p:cNvSpPr/>
          <p:nvPr/>
        </p:nvSpPr>
        <p:spPr>
          <a:xfrm>
            <a:off x="467544" y="1475939"/>
            <a:ext cx="360040" cy="108012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수평선B" pitchFamily="18" charset="-127"/>
                <a:ea typeface="HY수평선B" pitchFamily="18" charset="-127"/>
              </a:rPr>
              <a:t>등록</a:t>
            </a:r>
            <a:endParaRPr lang="en-US" altLang="ko-KR" sz="1400" dirty="0" smtClean="0">
              <a:latin typeface="HY수평선B" pitchFamily="18" charset="-127"/>
              <a:ea typeface="HY수평선B" pitchFamily="18" charset="-127"/>
            </a:endParaRPr>
          </a:p>
          <a:p>
            <a:pPr algn="ctr"/>
            <a:r>
              <a:rPr lang="ko-KR" altLang="en-US" sz="1400" dirty="0" smtClean="0">
                <a:latin typeface="HY수평선B" pitchFamily="18" charset="-127"/>
                <a:ea typeface="HY수평선B" pitchFamily="18" charset="-127"/>
              </a:rPr>
              <a:t>신청</a:t>
            </a:r>
            <a:endParaRPr lang="ko-KR" altLang="en-US" sz="1400" dirty="0">
              <a:latin typeface="HY수평선B" pitchFamily="18" charset="-127"/>
              <a:ea typeface="HY수평선B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467544" y="3897052"/>
            <a:ext cx="360040" cy="122413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HY수평선B" pitchFamily="18" charset="-127"/>
                <a:ea typeface="HY수평선B" pitchFamily="18" charset="-127"/>
              </a:rPr>
              <a:t>연결신청</a:t>
            </a:r>
            <a:endParaRPr lang="ko-KR" altLang="en-US" sz="1400" dirty="0">
              <a:latin typeface="HY수평선B" pitchFamily="18" charset="-127"/>
              <a:ea typeface="HY수평선B" pitchFamily="18" charset="-127"/>
            </a:endParaRPr>
          </a:p>
        </p:txBody>
      </p:sp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73211"/>
              </p:ext>
            </p:extLst>
          </p:nvPr>
        </p:nvGraphicFramePr>
        <p:xfrm>
          <a:off x="899591" y="1538790"/>
          <a:ext cx="2088232" cy="11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/>
              </a:tblGrid>
              <a:tr h="31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발주처</a:t>
                      </a:r>
                    </a:p>
                  </a:txBody>
                  <a:tcPr/>
                </a:tc>
              </a:tr>
              <a:tr h="312792"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신규사업 등록신청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공사계약 후 사업등록신청</a:t>
                      </a:r>
                      <a:endParaRPr lang="en-US" altLang="ko-KR" sz="1200" dirty="0" smtClean="0"/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224774"/>
              </p:ext>
            </p:extLst>
          </p:nvPr>
        </p:nvGraphicFramePr>
        <p:xfrm>
          <a:off x="3347864" y="1538790"/>
          <a:ext cx="2520280" cy="11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</a:tblGrid>
              <a:tr h="31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시공사</a:t>
                      </a:r>
                      <a:r>
                        <a:rPr lang="en-US" altLang="ko-KR" sz="1600" dirty="0" smtClean="0"/>
                        <a:t>·</a:t>
                      </a:r>
                      <a:r>
                        <a:rPr lang="ko-KR" altLang="en-US" sz="1600" dirty="0" err="1" smtClean="0"/>
                        <a:t>건설사업관리단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12792"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신규사업 연결신청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err="1" smtClean="0"/>
                        <a:t>카카오알림톡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수신 후 해당사업 연결신청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232545"/>
              </p:ext>
            </p:extLst>
          </p:nvPr>
        </p:nvGraphicFramePr>
        <p:xfrm>
          <a:off x="6228184" y="1538790"/>
          <a:ext cx="3188518" cy="11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8518"/>
              </a:tblGrid>
              <a:tr h="31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시스템 관리자</a:t>
                      </a:r>
                    </a:p>
                  </a:txBody>
                  <a:tcPr/>
                </a:tc>
              </a:tr>
              <a:tr h="312792"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사업 등록 승인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시공자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ko-KR" altLang="en-US" sz="1200" dirty="0" smtClean="0"/>
                        <a:t>건설사업관리자 모두 </a:t>
                      </a:r>
                      <a:r>
                        <a:rPr lang="ko-KR" altLang="en-US" sz="1200" dirty="0" err="1" smtClean="0"/>
                        <a:t>연결신청시</a:t>
                      </a:r>
                      <a:r>
                        <a:rPr lang="ko-KR" altLang="en-US" sz="1200" dirty="0" smtClean="0"/>
                        <a:t>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등록 승인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542949"/>
              </p:ext>
            </p:extLst>
          </p:nvPr>
        </p:nvGraphicFramePr>
        <p:xfrm>
          <a:off x="1171786" y="3297890"/>
          <a:ext cx="3030705" cy="11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0705"/>
              </a:tblGrid>
              <a:tr h="31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발주처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12792"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진행사업 연결신청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업무변경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인사이동으로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사업담당자가 됐을 때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02989"/>
              </p:ext>
            </p:extLst>
          </p:nvPr>
        </p:nvGraphicFramePr>
        <p:xfrm>
          <a:off x="5940154" y="3369902"/>
          <a:ext cx="2520280" cy="959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</a:tblGrid>
              <a:tr h="31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시스템 관리자</a:t>
                      </a:r>
                    </a:p>
                  </a:txBody>
                  <a:tcPr/>
                </a:tc>
              </a:tr>
              <a:tr h="312792"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사업 연결 승인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정보확인 후 연결 승인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9" name="직선 화살표 연결선 58"/>
          <p:cNvCxnSpPr/>
          <p:nvPr/>
        </p:nvCxnSpPr>
        <p:spPr>
          <a:xfrm>
            <a:off x="4274499" y="3801946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014983" y="2024844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158999" y="1880828"/>
            <a:ext cx="0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516603" y="32660"/>
            <a:ext cx="1260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p11~12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710173"/>
              </p:ext>
            </p:extLst>
          </p:nvPr>
        </p:nvGraphicFramePr>
        <p:xfrm>
          <a:off x="1171786" y="4581128"/>
          <a:ext cx="3030705" cy="1105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0705"/>
              </a:tblGrid>
              <a:tr h="31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시공사</a:t>
                      </a:r>
                      <a:r>
                        <a:rPr lang="en-US" altLang="ko-KR" sz="1600" dirty="0" smtClean="0"/>
                        <a:t>·</a:t>
                      </a:r>
                      <a:r>
                        <a:rPr lang="ko-KR" altLang="en-US" sz="1600" dirty="0" err="1" smtClean="0"/>
                        <a:t>건설사업관리단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12792"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진행사업 연결신청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업무변경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인사이동으로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사업담당자가 됐을 때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240610"/>
              </p:ext>
            </p:extLst>
          </p:nvPr>
        </p:nvGraphicFramePr>
        <p:xfrm>
          <a:off x="5940154" y="4653140"/>
          <a:ext cx="2520280" cy="9599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0280"/>
              </a:tblGrid>
              <a:tr h="311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발주처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312792">
                <a:tc>
                  <a:txBody>
                    <a:bodyPr/>
                    <a:lstStyle/>
                    <a:p>
                      <a:pPr algn="ctr">
                        <a:buFontTx/>
                        <a:buNone/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사업 연결 승인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1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정보확인 후 연결 승인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4" name="직선 화살표 연결선 33"/>
          <p:cNvCxnSpPr/>
          <p:nvPr/>
        </p:nvCxnSpPr>
        <p:spPr>
          <a:xfrm>
            <a:off x="4274499" y="508518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2" y="719317"/>
            <a:ext cx="5932662" cy="357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9" y="116637"/>
            <a:ext cx="22621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1.2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신규사업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연결신청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1,2,3.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우측상단 권한관리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사업연결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등록신청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신규사업 연결신청 탭을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사업명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등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을 입력한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조건에 맞는 사업검색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검색결과에서 사업을 선택하고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사업연결신청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팝업창의 참여시작일 정보를 입력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신청목록에 있는 사업 중 신규사업등록 최종승인상태가 승인완료 이전인 경우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사업연결신청 취소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신청한 사업의 연결 취소 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시공자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•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건설사업관리자가 모두 신규사업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연결신청한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경우 시스템관리자가 사업등록 승인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_x472999992"/>
          <p:cNvSpPr>
            <a:spLocks noChangeArrowheads="1"/>
          </p:cNvSpPr>
          <p:nvPr/>
        </p:nvSpPr>
        <p:spPr bwMode="auto">
          <a:xfrm>
            <a:off x="4342329" y="75707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9" name="_x473002392"/>
          <p:cNvSpPr>
            <a:spLocks noChangeArrowheads="1"/>
          </p:cNvSpPr>
          <p:nvPr/>
        </p:nvSpPr>
        <p:spPr bwMode="auto">
          <a:xfrm>
            <a:off x="4573073" y="772157"/>
            <a:ext cx="280645" cy="11271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_x473004312"/>
          <p:cNvSpPr>
            <a:spLocks noChangeArrowheads="1"/>
          </p:cNvSpPr>
          <p:nvPr/>
        </p:nvSpPr>
        <p:spPr bwMode="auto">
          <a:xfrm>
            <a:off x="206090" y="2176677"/>
            <a:ext cx="792162" cy="112713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_x473000712"/>
          <p:cNvSpPr>
            <a:spLocks noChangeArrowheads="1"/>
          </p:cNvSpPr>
          <p:nvPr/>
        </p:nvSpPr>
        <p:spPr bwMode="auto">
          <a:xfrm>
            <a:off x="278100" y="233430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_x473005432"/>
          <p:cNvSpPr>
            <a:spLocks noChangeArrowheads="1"/>
          </p:cNvSpPr>
          <p:nvPr/>
        </p:nvSpPr>
        <p:spPr bwMode="auto">
          <a:xfrm>
            <a:off x="1960507" y="1585811"/>
            <a:ext cx="641350" cy="12223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_x473004712"/>
          <p:cNvSpPr>
            <a:spLocks noChangeArrowheads="1"/>
          </p:cNvSpPr>
          <p:nvPr/>
        </p:nvSpPr>
        <p:spPr bwMode="auto">
          <a:xfrm>
            <a:off x="1458575" y="1787498"/>
            <a:ext cx="1629093" cy="13461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_x472998312"/>
          <p:cNvSpPr>
            <a:spLocks noChangeArrowheads="1"/>
          </p:cNvSpPr>
          <p:nvPr/>
        </p:nvSpPr>
        <p:spPr bwMode="auto">
          <a:xfrm>
            <a:off x="5486955" y="1790183"/>
            <a:ext cx="555308" cy="120839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_x473001592"/>
          <p:cNvSpPr>
            <a:spLocks noChangeArrowheads="1"/>
          </p:cNvSpPr>
          <p:nvPr/>
        </p:nvSpPr>
        <p:spPr bwMode="auto">
          <a:xfrm>
            <a:off x="5235202" y="180118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_x473001192"/>
          <p:cNvSpPr>
            <a:spLocks noChangeArrowheads="1"/>
          </p:cNvSpPr>
          <p:nvPr/>
        </p:nvSpPr>
        <p:spPr bwMode="auto">
          <a:xfrm>
            <a:off x="1486108" y="2333010"/>
            <a:ext cx="4514979" cy="112713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_x473000632"/>
          <p:cNvSpPr>
            <a:spLocks noChangeArrowheads="1"/>
          </p:cNvSpPr>
          <p:nvPr/>
        </p:nvSpPr>
        <p:spPr bwMode="auto">
          <a:xfrm>
            <a:off x="5505868" y="3394727"/>
            <a:ext cx="555308" cy="12398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_x472998232"/>
          <p:cNvSpPr>
            <a:spLocks noChangeArrowheads="1"/>
          </p:cNvSpPr>
          <p:nvPr/>
        </p:nvSpPr>
        <p:spPr bwMode="auto">
          <a:xfrm>
            <a:off x="5608899" y="322879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50" name="꺾인 연결선 49"/>
          <p:cNvCxnSpPr>
            <a:stCxn id="41" idx="3"/>
            <a:endCxn id="39" idx="1"/>
          </p:cNvCxnSpPr>
          <p:nvPr/>
        </p:nvCxnSpPr>
        <p:spPr>
          <a:xfrm>
            <a:off x="6042263" y="1850603"/>
            <a:ext cx="625887" cy="564159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876642" y="32660"/>
            <a:ext cx="97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p11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_x473001192"/>
          <p:cNvSpPr>
            <a:spLocks noChangeArrowheads="1"/>
          </p:cNvSpPr>
          <p:nvPr/>
        </p:nvSpPr>
        <p:spPr bwMode="auto">
          <a:xfrm>
            <a:off x="2057402" y="144389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3" name="_x473006072"/>
          <p:cNvSpPr>
            <a:spLocks noChangeArrowheads="1"/>
          </p:cNvSpPr>
          <p:nvPr/>
        </p:nvSpPr>
        <p:spPr bwMode="auto">
          <a:xfrm>
            <a:off x="3001941" y="177479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50" y="1151077"/>
            <a:ext cx="2675642" cy="2527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966" y="1020742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717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86" y="728700"/>
            <a:ext cx="5895248" cy="353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9" y="116637"/>
            <a:ext cx="22621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1.3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진행사업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연결신청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1,2,3.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우측상단 권한관리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사업연결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등록신청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진행사업 연결신청 탭을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사업명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등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을 입력한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조건에 맞는 사업검색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검색결과에서 사업을 선택하고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사업연결신청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팝업창의 참여시작일 정보를 입력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신청목록에 있는 사업을 선택한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사업연결신청 취소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신청한 사업의 연결 취소 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4.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사업검색 결과의 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‘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발주처담당자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연결 여부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’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가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미연결인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경우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발주처담당자의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사업연결 선행 필요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연결신청의 승인은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발주처담당자의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승인 필요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 6.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사업연결신청 취소는 승인 없이 바로 처리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단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신청상태 신청인 경우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_x472999992"/>
          <p:cNvSpPr>
            <a:spLocks noChangeArrowheads="1"/>
          </p:cNvSpPr>
          <p:nvPr/>
        </p:nvSpPr>
        <p:spPr bwMode="auto">
          <a:xfrm>
            <a:off x="4302038" y="757077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9" name="_x473002392"/>
          <p:cNvSpPr>
            <a:spLocks noChangeArrowheads="1"/>
          </p:cNvSpPr>
          <p:nvPr/>
        </p:nvSpPr>
        <p:spPr bwMode="auto">
          <a:xfrm>
            <a:off x="4563121" y="772155"/>
            <a:ext cx="288925" cy="11271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_x473004312"/>
          <p:cNvSpPr>
            <a:spLocks noChangeArrowheads="1"/>
          </p:cNvSpPr>
          <p:nvPr/>
        </p:nvSpPr>
        <p:spPr bwMode="auto">
          <a:xfrm>
            <a:off x="244190" y="2173345"/>
            <a:ext cx="792162" cy="112713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_x473000712"/>
          <p:cNvSpPr>
            <a:spLocks noChangeArrowheads="1"/>
          </p:cNvSpPr>
          <p:nvPr/>
        </p:nvSpPr>
        <p:spPr bwMode="auto">
          <a:xfrm>
            <a:off x="316200" y="232620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_x473001192"/>
          <p:cNvSpPr>
            <a:spLocks noChangeArrowheads="1"/>
          </p:cNvSpPr>
          <p:nvPr/>
        </p:nvSpPr>
        <p:spPr bwMode="auto">
          <a:xfrm>
            <a:off x="1615503" y="139855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5" name="_x473005432"/>
          <p:cNvSpPr>
            <a:spLocks noChangeArrowheads="1"/>
          </p:cNvSpPr>
          <p:nvPr/>
        </p:nvSpPr>
        <p:spPr bwMode="auto">
          <a:xfrm>
            <a:off x="1456691" y="1578571"/>
            <a:ext cx="543187" cy="12223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_x473004712"/>
          <p:cNvSpPr>
            <a:spLocks noChangeArrowheads="1"/>
          </p:cNvSpPr>
          <p:nvPr/>
        </p:nvSpPr>
        <p:spPr bwMode="auto">
          <a:xfrm>
            <a:off x="1468819" y="1711827"/>
            <a:ext cx="3314843" cy="16962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" name="_x473006072"/>
          <p:cNvSpPr>
            <a:spLocks noChangeArrowheads="1"/>
          </p:cNvSpPr>
          <p:nvPr/>
        </p:nvSpPr>
        <p:spPr bwMode="auto">
          <a:xfrm>
            <a:off x="4593696" y="1866317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_x472998312"/>
          <p:cNvSpPr>
            <a:spLocks noChangeArrowheads="1"/>
          </p:cNvSpPr>
          <p:nvPr/>
        </p:nvSpPr>
        <p:spPr bwMode="auto">
          <a:xfrm>
            <a:off x="5516447" y="1736691"/>
            <a:ext cx="555308" cy="120839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_x473001592"/>
          <p:cNvSpPr>
            <a:spLocks noChangeArrowheads="1"/>
          </p:cNvSpPr>
          <p:nvPr/>
        </p:nvSpPr>
        <p:spPr bwMode="auto">
          <a:xfrm>
            <a:off x="5318048" y="174769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_x473001192"/>
          <p:cNvSpPr>
            <a:spLocks noChangeArrowheads="1"/>
          </p:cNvSpPr>
          <p:nvPr/>
        </p:nvSpPr>
        <p:spPr bwMode="auto">
          <a:xfrm>
            <a:off x="1446315" y="2139218"/>
            <a:ext cx="4625440" cy="396545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_x473000632"/>
          <p:cNvSpPr>
            <a:spLocks noChangeArrowheads="1"/>
          </p:cNvSpPr>
          <p:nvPr/>
        </p:nvSpPr>
        <p:spPr bwMode="auto">
          <a:xfrm>
            <a:off x="5496363" y="3310026"/>
            <a:ext cx="555308" cy="12398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8" name="_x472998232"/>
          <p:cNvSpPr>
            <a:spLocks noChangeArrowheads="1"/>
          </p:cNvSpPr>
          <p:nvPr/>
        </p:nvSpPr>
        <p:spPr bwMode="auto">
          <a:xfrm>
            <a:off x="5602567" y="314727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cxnSp>
        <p:nvCxnSpPr>
          <p:cNvPr id="50" name="꺾인 연결선 49"/>
          <p:cNvCxnSpPr>
            <a:stCxn id="41" idx="3"/>
            <a:endCxn id="52" idx="1"/>
          </p:cNvCxnSpPr>
          <p:nvPr/>
        </p:nvCxnSpPr>
        <p:spPr>
          <a:xfrm>
            <a:off x="6071755" y="1797111"/>
            <a:ext cx="596395" cy="5162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876642" y="32660"/>
            <a:ext cx="97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p12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50" y="1049692"/>
            <a:ext cx="2675642" cy="25273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3966" y="1020742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39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07426" y="2268536"/>
            <a:ext cx="8673848" cy="108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/>
          <a:p>
            <a:pPr indent="-84138" algn="ctr" eaLnBrk="0" hangingPunct="0">
              <a:lnSpc>
                <a:spcPct val="110000"/>
              </a:lnSpc>
              <a:defRPr/>
            </a:pPr>
            <a:r>
              <a:rPr kumimoji="0" lang="ko-KR" altLang="en-US" sz="3600" b="1" dirty="0" smtClean="0">
                <a:solidFill>
                  <a:srgbClr val="000000"/>
                </a:solidFill>
                <a:latin typeface="HY동녘B" pitchFamily="18" charset="-127"/>
                <a:ea typeface="HY동녘B" pitchFamily="18" charset="-127"/>
              </a:rPr>
              <a:t>건설정보관리시스템</a:t>
            </a:r>
            <a:r>
              <a:rPr kumimoji="0" lang="en-US" altLang="ko-KR" sz="3600" b="1" dirty="0" smtClean="0">
                <a:solidFill>
                  <a:srgbClr val="000000"/>
                </a:solidFill>
                <a:latin typeface="HY동녘B" pitchFamily="18" charset="-127"/>
                <a:ea typeface="HY동녘B" pitchFamily="18" charset="-127"/>
              </a:rPr>
              <a:t>(One-PMIS) </a:t>
            </a:r>
            <a:r>
              <a:rPr kumimoji="0" lang="ko-KR" altLang="en-US" sz="3600" b="1" dirty="0" smtClean="0">
                <a:solidFill>
                  <a:srgbClr val="000000"/>
                </a:solidFill>
                <a:latin typeface="HY동녘B" pitchFamily="18" charset="-127"/>
                <a:ea typeface="HY동녘B" pitchFamily="18" charset="-127"/>
              </a:rPr>
              <a:t>교육</a:t>
            </a:r>
            <a:endParaRPr kumimoji="0" lang="en-US" altLang="ko-KR" sz="3600" b="1" dirty="0" smtClean="0">
              <a:solidFill>
                <a:srgbClr val="000000"/>
              </a:solidFill>
              <a:latin typeface="HY동녘B" pitchFamily="18" charset="-127"/>
              <a:ea typeface="HY동녘B" pitchFamily="18" charset="-127"/>
            </a:endParaRPr>
          </a:p>
          <a:p>
            <a:pPr indent="-84138" algn="ctr" eaLnBrk="0" hangingPunct="0">
              <a:lnSpc>
                <a:spcPct val="110000"/>
              </a:lnSpc>
              <a:defRPr/>
            </a:pPr>
            <a:r>
              <a:rPr kumimoji="0" lang="en-US" altLang="ko-KR" sz="280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</a:rPr>
              <a:t>(</a:t>
            </a:r>
            <a:r>
              <a:rPr kumimoji="0" lang="ko-KR" altLang="en-US" sz="2800" dirty="0" err="1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</a:rPr>
              <a:t>시공자</a:t>
            </a:r>
            <a:r>
              <a:rPr kumimoji="0" lang="en-US" altLang="ko-KR" sz="280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</a:rPr>
              <a:t>•</a:t>
            </a:r>
            <a:r>
              <a:rPr kumimoji="0" lang="ko-KR" altLang="en-US" sz="280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</a:rPr>
              <a:t>건설사업관리자</a:t>
            </a:r>
            <a:r>
              <a:rPr kumimoji="0" lang="en-US" altLang="ko-KR" sz="2800" dirty="0" smtClean="0">
                <a:solidFill>
                  <a:schemeClr val="tx2"/>
                </a:solidFill>
                <a:latin typeface="HY동녘B" pitchFamily="18" charset="-127"/>
                <a:ea typeface="HY동녘B" pitchFamily="18" charset="-127"/>
              </a:rPr>
              <a:t>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25457" y="5218278"/>
            <a:ext cx="2462213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/>
          <a:p>
            <a:pPr indent="-84138" algn="ctr" eaLnBrk="0" hangingPunct="0">
              <a:defRPr/>
            </a:pPr>
            <a:r>
              <a:rPr kumimoji="0" lang="ko-KR" altLang="en-US" sz="24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도시기반시설본부</a:t>
            </a:r>
            <a:endParaRPr kumimoji="0" lang="en-US" altLang="ko-KR" sz="2400" b="1" dirty="0" smtClean="0">
              <a:solidFill>
                <a:srgbClr val="000000">
                  <a:lumMod val="75000"/>
                  <a:lumOff val="25000"/>
                </a:srgbClr>
              </a:solidFill>
              <a:latin typeface="+mn-ea"/>
              <a:ea typeface="+mn-ea"/>
            </a:endParaRPr>
          </a:p>
          <a:p>
            <a:pPr indent="-84138" algn="ctr" eaLnBrk="0" hangingPunct="0">
              <a:defRPr/>
            </a:pPr>
            <a:r>
              <a:rPr kumimoji="0" lang="en-US" altLang="ko-KR" sz="24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(</a:t>
            </a:r>
            <a:r>
              <a:rPr kumimoji="0" lang="ko-KR" altLang="en-US" sz="24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총무부</a:t>
            </a:r>
            <a:r>
              <a:rPr kumimoji="0" lang="en-US" altLang="ko-KR" sz="24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+mn-ea"/>
                <a:ea typeface="+mn-ea"/>
              </a:rPr>
              <a:t>)</a:t>
            </a:r>
          </a:p>
        </p:txBody>
      </p:sp>
      <p:pic>
        <p:nvPicPr>
          <p:cNvPr id="2" name="Picture 2" descr="C:\Users\user\Desktop\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674" y="152637"/>
            <a:ext cx="2124236" cy="688941"/>
          </a:xfrm>
          <a:prstGeom prst="rect">
            <a:avLst/>
          </a:prstGeom>
          <a:noFill/>
        </p:spPr>
      </p:pic>
      <p:pic>
        <p:nvPicPr>
          <p:cNvPr id="7" name="Picture 2" descr="\\98.26.78.137\00.서울시_도시기반시설본부\2023_서울시_유지보수 및 운영\5.용역관리\3.용역관리_관련자료\[2023-0068] BI변경\2023082315425000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582" y="154442"/>
            <a:ext cx="1152128" cy="70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35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171786" y="2384888"/>
            <a:ext cx="4111128" cy="2074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2.1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장기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사업현황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2.2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단기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사업현황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2.3 </a:t>
            </a:r>
            <a:r>
              <a:rPr lang="ko-KR" altLang="en-US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계약현황</a:t>
            </a:r>
            <a:endParaRPr lang="en-US" altLang="ko-KR" sz="23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2.4 </a:t>
            </a:r>
            <a:r>
              <a:rPr lang="ko-KR" altLang="en-US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조직구성</a:t>
            </a:r>
            <a:endParaRPr lang="en-US" altLang="ko-KR" sz="2300" b="1" dirty="0" smtClean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3" y="1223963"/>
            <a:ext cx="258596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2. </a:t>
            </a:r>
            <a:r>
              <a:rPr lang="ko-KR" altLang="en-US" sz="4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사업개요</a:t>
            </a:r>
            <a:endParaRPr lang="ko-KR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578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9" y="529631"/>
            <a:ext cx="6361370" cy="3871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9" y="116637"/>
            <a:ext cx="185178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2.1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장기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사업현황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1,2,3.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사업개요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사업현황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사업개요 탭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사업개요 값을 확인 후 변경사항이 있으면 값을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수정후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저장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조감도 등록이나 수정은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조감도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처리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현장위치를 수정할 경우 현장위치 탭을 클릭하여 수정 하되 반드시 포인트는 있어야만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건설알림이에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조회가 됨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_x223500568"/>
          <p:cNvSpPr>
            <a:spLocks noChangeArrowheads="1"/>
          </p:cNvSpPr>
          <p:nvPr/>
        </p:nvSpPr>
        <p:spPr bwMode="auto">
          <a:xfrm>
            <a:off x="3222375" y="1729256"/>
            <a:ext cx="3258952" cy="208836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276227" y="83490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307692" y="986556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56442" y="1808820"/>
            <a:ext cx="1097528" cy="23932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566796" y="206511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565414" y="1512216"/>
            <a:ext cx="394403" cy="15424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_x217930792"/>
          <p:cNvSpPr>
            <a:spLocks noChangeArrowheads="1"/>
          </p:cNvSpPr>
          <p:nvPr/>
        </p:nvSpPr>
        <p:spPr bwMode="auto">
          <a:xfrm>
            <a:off x="1692672" y="136458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4033056" y="221440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_x223794864"/>
          <p:cNvSpPr>
            <a:spLocks noChangeArrowheads="1"/>
          </p:cNvSpPr>
          <p:nvPr/>
        </p:nvSpPr>
        <p:spPr bwMode="auto">
          <a:xfrm>
            <a:off x="5821064" y="3953513"/>
            <a:ext cx="345688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_x223500728"/>
          <p:cNvSpPr>
            <a:spLocks noChangeArrowheads="1"/>
          </p:cNvSpPr>
          <p:nvPr/>
        </p:nvSpPr>
        <p:spPr bwMode="auto">
          <a:xfrm>
            <a:off x="6299634" y="409224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3" name="_x223497848"/>
          <p:cNvSpPr>
            <a:spLocks noChangeArrowheads="1"/>
          </p:cNvSpPr>
          <p:nvPr/>
        </p:nvSpPr>
        <p:spPr bwMode="auto">
          <a:xfrm>
            <a:off x="5838028" y="409224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8" name="_x223794864"/>
          <p:cNvSpPr>
            <a:spLocks noChangeArrowheads="1"/>
          </p:cNvSpPr>
          <p:nvPr/>
        </p:nvSpPr>
        <p:spPr bwMode="auto">
          <a:xfrm>
            <a:off x="6151886" y="3952698"/>
            <a:ext cx="35325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8" name="꺾인 연결선 27"/>
          <p:cNvCxnSpPr/>
          <p:nvPr/>
        </p:nvCxnSpPr>
        <p:spPr>
          <a:xfrm flipV="1">
            <a:off x="2179900" y="1412206"/>
            <a:ext cx="4608512" cy="153324"/>
          </a:xfrm>
          <a:prstGeom prst="bentConnector3">
            <a:avLst>
              <a:gd name="adj1" fmla="val 1792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336582" y="3266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p15~16,18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410" y="1225258"/>
            <a:ext cx="2683669" cy="173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572" y="925430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82066" y="2300133"/>
            <a:ext cx="1213756" cy="53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21" y="538139"/>
            <a:ext cx="6358829" cy="402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9" y="116637"/>
            <a:ext cx="1851789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2.2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단기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사업현황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1,2,3.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사업개요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사업현황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사업개요 탭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사업개요 값을 확인 후 변경사항이 있으면 값을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수정후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저장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공정계획과 실적을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월단위로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직접 입력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단기사업은 공정관리 메뉴 없음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미입력시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날짜에 따라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공정률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자동 계산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조감도 등록이나 수정은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조감도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처리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현장위치를 수정할 경우 현장위치 탭을 클릭하여 수정 하되 반드시 포인트는 있어야만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건설알림이에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조회가 됨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_x223500568"/>
          <p:cNvSpPr>
            <a:spLocks noChangeArrowheads="1"/>
          </p:cNvSpPr>
          <p:nvPr/>
        </p:nvSpPr>
        <p:spPr bwMode="auto">
          <a:xfrm>
            <a:off x="3188010" y="1700808"/>
            <a:ext cx="3267707" cy="169219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209559" y="105512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284192" y="939677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19092" y="1868923"/>
            <a:ext cx="997753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511095" y="1477740"/>
            <a:ext cx="452488" cy="15424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_x217930792"/>
          <p:cNvSpPr>
            <a:spLocks noChangeArrowheads="1"/>
          </p:cNvSpPr>
          <p:nvPr/>
        </p:nvSpPr>
        <p:spPr bwMode="auto">
          <a:xfrm>
            <a:off x="1848664" y="1245907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4052108" y="218583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_x223794864"/>
          <p:cNvSpPr>
            <a:spLocks noChangeArrowheads="1"/>
          </p:cNvSpPr>
          <p:nvPr/>
        </p:nvSpPr>
        <p:spPr bwMode="auto">
          <a:xfrm>
            <a:off x="5816302" y="4361324"/>
            <a:ext cx="324402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_x223500728"/>
          <p:cNvSpPr>
            <a:spLocks noChangeArrowheads="1"/>
          </p:cNvSpPr>
          <p:nvPr/>
        </p:nvSpPr>
        <p:spPr bwMode="auto">
          <a:xfrm>
            <a:off x="5649616" y="434434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3" name="_x223497848"/>
          <p:cNvSpPr>
            <a:spLocks noChangeArrowheads="1"/>
          </p:cNvSpPr>
          <p:nvPr/>
        </p:nvSpPr>
        <p:spPr bwMode="auto">
          <a:xfrm>
            <a:off x="1700599" y="356206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8" name="_x223794864"/>
          <p:cNvSpPr>
            <a:spLocks noChangeArrowheads="1"/>
          </p:cNvSpPr>
          <p:nvPr/>
        </p:nvSpPr>
        <p:spPr bwMode="auto">
          <a:xfrm>
            <a:off x="1609448" y="3562064"/>
            <a:ext cx="4854926" cy="50405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9" name="_x223794864"/>
          <p:cNvSpPr>
            <a:spLocks noChangeArrowheads="1"/>
          </p:cNvSpPr>
          <p:nvPr/>
        </p:nvSpPr>
        <p:spPr bwMode="auto">
          <a:xfrm>
            <a:off x="6159389" y="4359405"/>
            <a:ext cx="304985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_x223500728"/>
          <p:cNvSpPr>
            <a:spLocks noChangeArrowheads="1"/>
          </p:cNvSpPr>
          <p:nvPr/>
        </p:nvSpPr>
        <p:spPr bwMode="auto">
          <a:xfrm>
            <a:off x="6428372" y="434434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b="1" dirty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88610" y="32660"/>
            <a:ext cx="1260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p17~18</a:t>
            </a:r>
          </a:p>
        </p:txBody>
      </p:sp>
      <p:cxnSp>
        <p:nvCxnSpPr>
          <p:cNvPr id="54" name="꺾인 연결선 53"/>
          <p:cNvCxnSpPr/>
          <p:nvPr/>
        </p:nvCxnSpPr>
        <p:spPr>
          <a:xfrm flipV="1">
            <a:off x="2179900" y="1239688"/>
            <a:ext cx="4608512" cy="31517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410" y="1052738"/>
            <a:ext cx="2683669" cy="173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880" y="888959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205866" y="2166783"/>
            <a:ext cx="1213756" cy="53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_x215534728"/>
          <p:cNvSpPr>
            <a:spLocks noChangeArrowheads="1"/>
          </p:cNvSpPr>
          <p:nvPr/>
        </p:nvSpPr>
        <p:spPr bwMode="auto">
          <a:xfrm>
            <a:off x="544978" y="203318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0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22" y="551405"/>
            <a:ext cx="7252246" cy="450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6" y="116637"/>
            <a:ext cx="136928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2.3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계약현황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사업개요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계약현황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&gt;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계약정보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3,8.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총차계약이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없을 경우 클릭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총차계약을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수기추가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  </a:t>
            </a:r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대표계약은 반드시 하나만 체크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연차계약은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G2B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를 통한 계약 후 다음날 자동으로 연결됨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단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민간투자사업은 별도입력 필요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연차계약 선택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상세보기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연차계약 상세보기 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연차계약의 연결이 필요한 경우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연차계약연결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연결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7.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연차계약의 지금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기성금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정보의 연결을 위해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[e-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호조연결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연결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단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수기입력은 버튼 클릭 후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입력가능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8336583" y="32662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p19~27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1" name="Rectangle 4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" name="_x234188040"/>
          <p:cNvSpPr>
            <a:spLocks noChangeArrowheads="1"/>
          </p:cNvSpPr>
          <p:nvPr/>
        </p:nvSpPr>
        <p:spPr bwMode="auto">
          <a:xfrm>
            <a:off x="238559" y="2250394"/>
            <a:ext cx="917548" cy="130553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68" name="_x50999432"/>
          <p:cNvSpPr>
            <a:spLocks noChangeArrowheads="1"/>
          </p:cNvSpPr>
          <p:nvPr/>
        </p:nvSpPr>
        <p:spPr bwMode="auto">
          <a:xfrm>
            <a:off x="1725617" y="2884198"/>
            <a:ext cx="5674861" cy="162492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69" name="_x51000072"/>
          <p:cNvSpPr>
            <a:spLocks noChangeArrowheads="1"/>
          </p:cNvSpPr>
          <p:nvPr/>
        </p:nvSpPr>
        <p:spPr bwMode="auto">
          <a:xfrm>
            <a:off x="1713494" y="1796709"/>
            <a:ext cx="5686984" cy="69449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70" name="_x51000712"/>
          <p:cNvSpPr>
            <a:spLocks noChangeArrowheads="1"/>
          </p:cNvSpPr>
          <p:nvPr/>
        </p:nvSpPr>
        <p:spPr bwMode="auto">
          <a:xfrm>
            <a:off x="5851413" y="4837643"/>
            <a:ext cx="400853" cy="13423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71" name="_x51001352"/>
          <p:cNvSpPr>
            <a:spLocks noChangeArrowheads="1"/>
          </p:cNvSpPr>
          <p:nvPr/>
        </p:nvSpPr>
        <p:spPr bwMode="auto">
          <a:xfrm>
            <a:off x="6274329" y="4837643"/>
            <a:ext cx="550085" cy="13423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72" name="_x51001992"/>
          <p:cNvSpPr>
            <a:spLocks noChangeArrowheads="1"/>
          </p:cNvSpPr>
          <p:nvPr/>
        </p:nvSpPr>
        <p:spPr bwMode="auto">
          <a:xfrm>
            <a:off x="327906" y="1004855"/>
            <a:ext cx="452338" cy="172845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73" name="_x51002792"/>
          <p:cNvSpPr>
            <a:spLocks noChangeArrowheads="1"/>
          </p:cNvSpPr>
          <p:nvPr/>
        </p:nvSpPr>
        <p:spPr bwMode="auto">
          <a:xfrm>
            <a:off x="458461" y="822818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74" name="_x51003512"/>
          <p:cNvSpPr>
            <a:spLocks noChangeArrowheads="1"/>
          </p:cNvSpPr>
          <p:nvPr/>
        </p:nvSpPr>
        <p:spPr bwMode="auto">
          <a:xfrm>
            <a:off x="2189736" y="1559511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77" name="_x51006552"/>
          <p:cNvSpPr>
            <a:spLocks noChangeArrowheads="1"/>
          </p:cNvSpPr>
          <p:nvPr/>
        </p:nvSpPr>
        <p:spPr bwMode="auto">
          <a:xfrm>
            <a:off x="3812263" y="2547566"/>
            <a:ext cx="191232" cy="13423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78" name="_x227346712"/>
          <p:cNvSpPr>
            <a:spLocks noChangeArrowheads="1"/>
          </p:cNvSpPr>
          <p:nvPr/>
        </p:nvSpPr>
        <p:spPr bwMode="auto">
          <a:xfrm>
            <a:off x="6831871" y="4839485"/>
            <a:ext cx="568607" cy="13423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180" name="_x236318592"/>
          <p:cNvSpPr>
            <a:spLocks noChangeArrowheads="1"/>
          </p:cNvSpPr>
          <p:nvPr/>
        </p:nvSpPr>
        <p:spPr bwMode="auto">
          <a:xfrm>
            <a:off x="2209213" y="2694809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83" name="_x236320352"/>
          <p:cNvSpPr>
            <a:spLocks noChangeArrowheads="1"/>
          </p:cNvSpPr>
          <p:nvPr/>
        </p:nvSpPr>
        <p:spPr bwMode="auto">
          <a:xfrm>
            <a:off x="4049464" y="2547570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8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4" name="_x51004552"/>
          <p:cNvSpPr>
            <a:spLocks noChangeArrowheads="1"/>
          </p:cNvSpPr>
          <p:nvPr/>
        </p:nvSpPr>
        <p:spPr bwMode="auto">
          <a:xfrm>
            <a:off x="7063162" y="4690187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5" name="_x51005592"/>
          <p:cNvSpPr>
            <a:spLocks noChangeArrowheads="1"/>
          </p:cNvSpPr>
          <p:nvPr/>
        </p:nvSpPr>
        <p:spPr bwMode="auto">
          <a:xfrm>
            <a:off x="6392012" y="4686510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6" name="_x236319312"/>
          <p:cNvSpPr>
            <a:spLocks noChangeArrowheads="1"/>
          </p:cNvSpPr>
          <p:nvPr/>
        </p:nvSpPr>
        <p:spPr bwMode="auto">
          <a:xfrm>
            <a:off x="5939672" y="4693865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58" y="944133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205866" y="2585537"/>
            <a:ext cx="1407034" cy="53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_x234191400"/>
          <p:cNvSpPr>
            <a:spLocks noChangeArrowheads="1"/>
          </p:cNvSpPr>
          <p:nvPr/>
        </p:nvSpPr>
        <p:spPr bwMode="auto">
          <a:xfrm>
            <a:off x="562185" y="2436112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742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8" y="531788"/>
            <a:ext cx="7203267" cy="4461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9" y="116637"/>
            <a:ext cx="136928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2.4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조직구성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사업개요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조직구성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&gt;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조직구성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해당사업에 연결된 사용자 목록 표출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  </a:t>
            </a:r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건설알림이내공개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선택은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주담당자를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의미함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주감독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책임건설사업관리자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현장대리인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     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변경이 필요한 경우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발주처에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요청하여 변경가능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구성원의 정보 확인 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Rectangle 4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_x234191400"/>
          <p:cNvSpPr>
            <a:spLocks noChangeArrowheads="1"/>
          </p:cNvSpPr>
          <p:nvPr/>
        </p:nvSpPr>
        <p:spPr bwMode="auto">
          <a:xfrm>
            <a:off x="678576" y="2280682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3" name="_x234188040"/>
          <p:cNvSpPr>
            <a:spLocks noChangeArrowheads="1"/>
          </p:cNvSpPr>
          <p:nvPr/>
        </p:nvSpPr>
        <p:spPr bwMode="auto">
          <a:xfrm>
            <a:off x="257619" y="2380895"/>
            <a:ext cx="917548" cy="130553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68" name="_x50999432"/>
          <p:cNvSpPr>
            <a:spLocks noChangeArrowheads="1"/>
          </p:cNvSpPr>
          <p:nvPr/>
        </p:nvSpPr>
        <p:spPr bwMode="auto">
          <a:xfrm>
            <a:off x="5094312" y="1783343"/>
            <a:ext cx="2304256" cy="297659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69" name="_x51000072"/>
          <p:cNvSpPr>
            <a:spLocks noChangeArrowheads="1"/>
          </p:cNvSpPr>
          <p:nvPr/>
        </p:nvSpPr>
        <p:spPr bwMode="auto">
          <a:xfrm>
            <a:off x="1732563" y="1782344"/>
            <a:ext cx="3291651" cy="2977595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2" name="_x51001992"/>
          <p:cNvSpPr>
            <a:spLocks noChangeArrowheads="1"/>
          </p:cNvSpPr>
          <p:nvPr/>
        </p:nvSpPr>
        <p:spPr bwMode="auto">
          <a:xfrm>
            <a:off x="325532" y="1003174"/>
            <a:ext cx="452338" cy="172845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3" name="_x51002792"/>
          <p:cNvSpPr>
            <a:spLocks noChangeArrowheads="1"/>
          </p:cNvSpPr>
          <p:nvPr/>
        </p:nvSpPr>
        <p:spPr bwMode="auto">
          <a:xfrm>
            <a:off x="456087" y="821137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74" name="_x51003512"/>
          <p:cNvSpPr>
            <a:spLocks noChangeArrowheads="1"/>
          </p:cNvSpPr>
          <p:nvPr/>
        </p:nvSpPr>
        <p:spPr bwMode="auto">
          <a:xfrm>
            <a:off x="1571425" y="1619636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80" name="_x236318592"/>
          <p:cNvSpPr>
            <a:spLocks noChangeArrowheads="1"/>
          </p:cNvSpPr>
          <p:nvPr/>
        </p:nvSpPr>
        <p:spPr bwMode="auto">
          <a:xfrm>
            <a:off x="5564274" y="1617854"/>
            <a:ext cx="198587" cy="165489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43" y="928001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205866" y="2560137"/>
            <a:ext cx="1407034" cy="53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37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171786" y="2384888"/>
            <a:ext cx="4111128" cy="101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3.1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공정산정기초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등록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3.2 </a:t>
            </a:r>
            <a:r>
              <a:rPr lang="ko-KR" altLang="en-US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자원코드 등록</a:t>
            </a:r>
            <a:endParaRPr lang="en-US" altLang="ko-KR" sz="23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1" y="1223963"/>
            <a:ext cx="25715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3. </a:t>
            </a:r>
            <a:r>
              <a:rPr lang="ko-KR" altLang="en-US" sz="4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공정관리</a:t>
            </a:r>
            <a:endParaRPr lang="ko-KR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4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07" y="540830"/>
            <a:ext cx="7174768" cy="4445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9" y="116637"/>
            <a:ext cx="219002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3.1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공정산정기초등록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공정관리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공정산정기초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공정산정기초등록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공종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차수별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공정산정기초표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조회 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최초 등록 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샘플다운로드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를 클릭하여 샘플 서식을 사용하여 예정공정표 작성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5. 2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차 등록 시 부터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내려받기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이전 차수 예정공정표를 다운로드 받아 수정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설계변경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공기연장 등으로 공정계획 변경 시 개정관리 버튼을 클릭하여 개정을 추가 및 확정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취소 처리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7. 4,5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에서 다운받은 서식을 수정한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올리기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예정공정표 등록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반드시 서식에 맞게 작성해야 등록이 가능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8.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개정확정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등록한 예정공정표 확정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581906" y="1006807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816566" y="994835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45323" y="2038561"/>
            <a:ext cx="1097528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555681" y="227155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728924" y="2013824"/>
            <a:ext cx="5596234" cy="15424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_x217930792"/>
          <p:cNvSpPr>
            <a:spLocks noChangeArrowheads="1"/>
          </p:cNvSpPr>
          <p:nvPr/>
        </p:nvSpPr>
        <p:spPr bwMode="auto">
          <a:xfrm>
            <a:off x="1887934" y="171020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1866635" y="462564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_x223794864"/>
          <p:cNvSpPr>
            <a:spLocks noChangeArrowheads="1"/>
          </p:cNvSpPr>
          <p:nvPr/>
        </p:nvSpPr>
        <p:spPr bwMode="auto">
          <a:xfrm>
            <a:off x="1717674" y="4792399"/>
            <a:ext cx="534169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_x223500728"/>
          <p:cNvSpPr>
            <a:spLocks noChangeArrowheads="1"/>
          </p:cNvSpPr>
          <p:nvPr/>
        </p:nvSpPr>
        <p:spPr bwMode="auto">
          <a:xfrm>
            <a:off x="5915375" y="462564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3" name="_x223497848"/>
          <p:cNvSpPr>
            <a:spLocks noChangeArrowheads="1"/>
          </p:cNvSpPr>
          <p:nvPr/>
        </p:nvSpPr>
        <p:spPr bwMode="auto">
          <a:xfrm>
            <a:off x="2359920" y="462564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8" name="_x223794864"/>
          <p:cNvSpPr>
            <a:spLocks noChangeArrowheads="1"/>
          </p:cNvSpPr>
          <p:nvPr/>
        </p:nvSpPr>
        <p:spPr bwMode="auto">
          <a:xfrm>
            <a:off x="5793581" y="4786049"/>
            <a:ext cx="381248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_x223794864"/>
          <p:cNvSpPr>
            <a:spLocks noChangeArrowheads="1"/>
          </p:cNvSpPr>
          <p:nvPr/>
        </p:nvSpPr>
        <p:spPr bwMode="auto">
          <a:xfrm>
            <a:off x="2286148" y="4789723"/>
            <a:ext cx="418952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_x223794864"/>
          <p:cNvSpPr>
            <a:spLocks noChangeArrowheads="1"/>
          </p:cNvSpPr>
          <p:nvPr/>
        </p:nvSpPr>
        <p:spPr bwMode="auto">
          <a:xfrm>
            <a:off x="6174818" y="4783373"/>
            <a:ext cx="376001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_x223794864"/>
          <p:cNvSpPr>
            <a:spLocks noChangeArrowheads="1"/>
          </p:cNvSpPr>
          <p:nvPr/>
        </p:nvSpPr>
        <p:spPr bwMode="auto">
          <a:xfrm>
            <a:off x="6550820" y="4783373"/>
            <a:ext cx="376236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_x223500728"/>
          <p:cNvSpPr>
            <a:spLocks noChangeArrowheads="1"/>
          </p:cNvSpPr>
          <p:nvPr/>
        </p:nvSpPr>
        <p:spPr bwMode="auto">
          <a:xfrm>
            <a:off x="6296163" y="462564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2" name="_x223500728"/>
          <p:cNvSpPr>
            <a:spLocks noChangeArrowheads="1"/>
          </p:cNvSpPr>
          <p:nvPr/>
        </p:nvSpPr>
        <p:spPr bwMode="auto">
          <a:xfrm>
            <a:off x="6626101" y="462564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8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192566" y="32662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p28~30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43" y="928001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5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64" y="521779"/>
            <a:ext cx="7290695" cy="4488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37"/>
            <a:ext cx="173316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3.2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자원코드등록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업무보고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일일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주간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월간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의 자원투입현황을 관리하기 위해 투입할 자원의 코드를 등록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•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수정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•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공정관리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공정산정기초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자원코드등록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인력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장비코드 중 하나의 탭 선택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4,5.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추가할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대분류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항목 선택 후 추가 버튼 클릭하여 자원코드 추가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6,7.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수정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삭제할 항목을 선택 후 수정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 버튼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업무보고에서 활용된 자원의 경우 수정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삭제 불가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8.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엑셀파일 업로드를 통해 일괄등록 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580479" y="98844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815139" y="970123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29228" y="2241016"/>
            <a:ext cx="1097528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539582" y="248671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695648" y="1702975"/>
            <a:ext cx="2195989" cy="169673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_x217930792"/>
          <p:cNvSpPr>
            <a:spLocks noChangeArrowheads="1"/>
          </p:cNvSpPr>
          <p:nvPr/>
        </p:nvSpPr>
        <p:spPr bwMode="auto">
          <a:xfrm>
            <a:off x="2944837" y="153070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7155769" y="463040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_x223794864"/>
          <p:cNvSpPr>
            <a:spLocks noChangeArrowheads="1"/>
          </p:cNvSpPr>
          <p:nvPr/>
        </p:nvSpPr>
        <p:spPr bwMode="auto">
          <a:xfrm>
            <a:off x="7050881" y="4797284"/>
            <a:ext cx="385601" cy="15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_x223794864"/>
          <p:cNvSpPr>
            <a:spLocks noChangeArrowheads="1"/>
          </p:cNvSpPr>
          <p:nvPr/>
        </p:nvSpPr>
        <p:spPr bwMode="auto">
          <a:xfrm>
            <a:off x="5760381" y="2068068"/>
            <a:ext cx="1657201" cy="100089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444594" y="32662"/>
            <a:ext cx="1404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p32~34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7" name="_x223821840"/>
          <p:cNvSpPr>
            <a:spLocks noChangeArrowheads="1"/>
          </p:cNvSpPr>
          <p:nvPr/>
        </p:nvSpPr>
        <p:spPr bwMode="auto">
          <a:xfrm>
            <a:off x="5986983" y="191510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9" name="_x223794864"/>
          <p:cNvSpPr>
            <a:spLocks noChangeArrowheads="1"/>
          </p:cNvSpPr>
          <p:nvPr/>
        </p:nvSpPr>
        <p:spPr bwMode="auto">
          <a:xfrm>
            <a:off x="1738449" y="3248980"/>
            <a:ext cx="3798751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_x223821840"/>
          <p:cNvSpPr>
            <a:spLocks noChangeArrowheads="1"/>
          </p:cNvSpPr>
          <p:nvPr/>
        </p:nvSpPr>
        <p:spPr bwMode="auto">
          <a:xfrm>
            <a:off x="1846462" y="306896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1" name="_x223821840"/>
          <p:cNvSpPr>
            <a:spLocks noChangeArrowheads="1"/>
          </p:cNvSpPr>
          <p:nvPr/>
        </p:nvSpPr>
        <p:spPr bwMode="auto">
          <a:xfrm>
            <a:off x="5284813" y="463453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2" name="_x223794864"/>
          <p:cNvSpPr>
            <a:spLocks noChangeArrowheads="1"/>
          </p:cNvSpPr>
          <p:nvPr/>
        </p:nvSpPr>
        <p:spPr bwMode="auto">
          <a:xfrm>
            <a:off x="1735945" y="4785377"/>
            <a:ext cx="1359582" cy="15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_x223821840"/>
          <p:cNvSpPr>
            <a:spLocks noChangeArrowheads="1"/>
          </p:cNvSpPr>
          <p:nvPr/>
        </p:nvSpPr>
        <p:spPr bwMode="auto">
          <a:xfrm>
            <a:off x="1929684" y="464250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8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9" name="_x223794864"/>
          <p:cNvSpPr>
            <a:spLocks noChangeArrowheads="1"/>
          </p:cNvSpPr>
          <p:nvPr/>
        </p:nvSpPr>
        <p:spPr bwMode="auto">
          <a:xfrm>
            <a:off x="4880198" y="4785377"/>
            <a:ext cx="747514" cy="15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43" y="928001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667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171786" y="2384888"/>
            <a:ext cx="5832648" cy="154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4.1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작업일보</a:t>
            </a: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,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주간업무보고</a:t>
            </a: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,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월간업무보고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4.2 </a:t>
            </a:r>
            <a:r>
              <a:rPr lang="ko-KR" altLang="en-US" sz="23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문서처리</a:t>
            </a:r>
            <a:endParaRPr lang="en-US" altLang="ko-KR" sz="23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4.3 </a:t>
            </a:r>
            <a:r>
              <a:rPr lang="ko-KR" altLang="en-US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건설사업관리보고</a:t>
            </a:r>
            <a:endParaRPr lang="en-US" altLang="ko-KR" sz="2300" dirty="0" smtClean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1" y="1223963"/>
            <a:ext cx="258596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  <a:latin typeface="08서울남산체 EB" pitchFamily="18" charset="-127"/>
                <a:ea typeface="08서울남산체 EB" pitchFamily="18" charset="-127"/>
              </a:rPr>
              <a:t>4</a:t>
            </a:r>
            <a:r>
              <a:rPr lang="en-US" altLang="ko-KR" sz="4000" dirty="0" smtClean="0">
                <a:solidFill>
                  <a:srgbClr val="FFFFFF"/>
                </a:solidFill>
                <a:latin typeface="08서울남산체 EB" pitchFamily="18" charset="-127"/>
                <a:ea typeface="08서울남산체 EB" pitchFamily="18" charset="-127"/>
              </a:rPr>
              <a:t>. </a:t>
            </a:r>
            <a:r>
              <a:rPr lang="ko-KR" altLang="en-US" sz="4000" dirty="0" smtClean="0">
                <a:solidFill>
                  <a:srgbClr val="FFFFFF"/>
                </a:solidFill>
                <a:latin typeface="08서울남산체 EB" pitchFamily="18" charset="-127"/>
                <a:ea typeface="08서울남산체 EB" pitchFamily="18" charset="-127"/>
              </a:rPr>
              <a:t>업무보고</a:t>
            </a:r>
            <a:endParaRPr lang="ko-KR" altLang="en-US" sz="4000" dirty="0">
              <a:solidFill>
                <a:srgbClr val="FFFFFF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76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62" y="538024"/>
            <a:ext cx="5875781" cy="436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37"/>
            <a:ext cx="408477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4.1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작업일보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,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주간업무보고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,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월간업무보고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작업일보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주간업무보고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월간업무보고의 작성 및 문서 처리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업무보고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작업일보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공정진척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주간업무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보고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월간업무보고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작업일보 문서 생성 후 결재 상신을 위해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문서처리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작업일보 내용 수정 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문서를 삭제 후 타 탭에서 내용 수정 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진도보고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,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자재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인력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장비관리 탭의 정보는 저장 후 이전일자 내용 수정 불가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매주 수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~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일요일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지난주 주간보고 승인 필요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매월 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5~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말일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지난달 월간보고 승인 필요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855273" y="95806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1072565" y="956918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15374" y="1926456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335337" y="212060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420639" y="1735920"/>
            <a:ext cx="2628292" cy="15424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_x217930792"/>
          <p:cNvSpPr>
            <a:spLocks noChangeArrowheads="1"/>
          </p:cNvSpPr>
          <p:nvPr/>
        </p:nvSpPr>
        <p:spPr bwMode="auto">
          <a:xfrm>
            <a:off x="1907324" y="156403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5147929" y="452914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_x223497848"/>
          <p:cNvSpPr>
            <a:spLocks noChangeArrowheads="1"/>
          </p:cNvSpPr>
          <p:nvPr/>
        </p:nvSpPr>
        <p:spPr bwMode="auto">
          <a:xfrm>
            <a:off x="5790149" y="452914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_x223794864"/>
          <p:cNvSpPr>
            <a:spLocks noChangeArrowheads="1"/>
          </p:cNvSpPr>
          <p:nvPr/>
        </p:nvSpPr>
        <p:spPr bwMode="auto">
          <a:xfrm>
            <a:off x="5071636" y="4714509"/>
            <a:ext cx="346241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_x223794864"/>
          <p:cNvSpPr>
            <a:spLocks noChangeArrowheads="1"/>
          </p:cNvSpPr>
          <p:nvPr/>
        </p:nvSpPr>
        <p:spPr bwMode="auto">
          <a:xfrm>
            <a:off x="5702752" y="4716400"/>
            <a:ext cx="346241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6140339" y="556269"/>
            <a:ext cx="3564396" cy="4411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작업일보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탭별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기능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일간보고서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작업일보 문서를 생성하는 탭으로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문서에 직접 입력은 불가능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다른 탭에서 선행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작업이 이루어진 후 문서 생성 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작업내용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일간작업내용을 입력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진도보고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공정산정기초에서 등록한 공정의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진도를 입력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작업일보작성시 필수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자재관리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자원코드에서 등록한 자재의 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투입량 관리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인력관리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자원코드에서 등록한 인력의 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투입량 관리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장비관리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자원코드에서 등록한 장비의 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투입량 관리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사진관리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작업사진 등록 관리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             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주간업무보고시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필수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참여자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주간업무보고 전용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 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참여자의 현황을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등록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516601" y="32660"/>
            <a:ext cx="133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p46~65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583" y="899426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Box 23"/>
          <p:cNvSpPr txBox="1">
            <a:spLocks noChangeArrowheads="1"/>
          </p:cNvSpPr>
          <p:nvPr/>
        </p:nvSpPr>
        <p:spPr bwMode="auto">
          <a:xfrm>
            <a:off x="3476626" y="1376776"/>
            <a:ext cx="4535920" cy="200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Ⅰ.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개요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Ⅱ. </a:t>
            </a:r>
            <a:r>
              <a:rPr lang="ko-KR" alt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메인화면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설명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Ⅲ.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주요업무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설명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서울남산체 EB" pitchFamily="18" charset="-127"/>
              <a:ea typeface="서울남산체 E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284" y="1654560"/>
            <a:ext cx="1292662" cy="22131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목 차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80" y="538073"/>
            <a:ext cx="6895286" cy="4430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6" y="116637"/>
            <a:ext cx="136928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4.2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문서처리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작업일보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주간업무보고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월간업무보고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책임건설사업관리일지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건설사업관리일지 문서 생성 후 결재 상신을 위한 기능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문서의 결재를 위해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결재선지정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결재선 지정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감리공사의 경우 업무보고는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건설사업관리단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결재 필수</a:t>
            </a:r>
            <a:r>
              <a:rPr lang="en-US" altLang="ko-KR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결재선에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기안자만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있을 경우 전결로 결재 완료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2.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발주기관에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문서 보고 시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수신지정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발주처를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선택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문서 결재 시 건설사업관리자가 확인 하므로 건설사업관리자는 수신처로 지정할 필요 없음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결재선 지정 완료 후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상신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문서를 상신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3221649" y="141278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2832730" y="1602321"/>
            <a:ext cx="717984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3096952" y="3095442"/>
            <a:ext cx="423145" cy="14877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3226414" y="291542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_x217930792"/>
          <p:cNvSpPr>
            <a:spLocks noChangeArrowheads="1"/>
          </p:cNvSpPr>
          <p:nvPr/>
        </p:nvSpPr>
        <p:spPr bwMode="auto">
          <a:xfrm>
            <a:off x="4799944" y="457801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_x223794864"/>
          <p:cNvSpPr>
            <a:spLocks noChangeArrowheads="1"/>
          </p:cNvSpPr>
          <p:nvPr/>
        </p:nvSpPr>
        <p:spPr bwMode="auto">
          <a:xfrm>
            <a:off x="4629901" y="4788104"/>
            <a:ext cx="46084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264576" y="3266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p52~54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01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4" y="527058"/>
            <a:ext cx="6922863" cy="448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작업일보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주간업무보고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월간업무보고의 작성 및 문서 처리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업무보고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책임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건설사업관리일지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일지작성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작성화면으로 이동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목록 선택 후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일지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내려받기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작성된 일지 다운로드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039" y="116637"/>
            <a:ext cx="2190023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4.3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건설사업관리보고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8588611" y="32662"/>
            <a:ext cx="1260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p75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4" name="_x223504968"/>
          <p:cNvSpPr>
            <a:spLocks noChangeArrowheads="1"/>
          </p:cNvSpPr>
          <p:nvPr/>
        </p:nvSpPr>
        <p:spPr bwMode="auto">
          <a:xfrm>
            <a:off x="1011527" y="95339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5" name="_x223498168"/>
          <p:cNvSpPr>
            <a:spLocks noChangeArrowheads="1"/>
          </p:cNvSpPr>
          <p:nvPr/>
        </p:nvSpPr>
        <p:spPr bwMode="auto">
          <a:xfrm>
            <a:off x="1245919" y="956918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_x217931032"/>
          <p:cNvSpPr>
            <a:spLocks noChangeArrowheads="1"/>
          </p:cNvSpPr>
          <p:nvPr/>
        </p:nvSpPr>
        <p:spPr bwMode="auto">
          <a:xfrm>
            <a:off x="228710" y="2534778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_x215534728"/>
          <p:cNvSpPr>
            <a:spLocks noChangeArrowheads="1"/>
          </p:cNvSpPr>
          <p:nvPr/>
        </p:nvSpPr>
        <p:spPr bwMode="auto">
          <a:xfrm>
            <a:off x="348673" y="272892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8" name="_x223821840"/>
          <p:cNvSpPr>
            <a:spLocks noChangeArrowheads="1"/>
          </p:cNvSpPr>
          <p:nvPr/>
        </p:nvSpPr>
        <p:spPr bwMode="auto">
          <a:xfrm>
            <a:off x="6762982" y="462764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9" name="_x223794864"/>
          <p:cNvSpPr>
            <a:spLocks noChangeArrowheads="1"/>
          </p:cNvSpPr>
          <p:nvPr/>
        </p:nvSpPr>
        <p:spPr bwMode="auto">
          <a:xfrm>
            <a:off x="6686689" y="4813008"/>
            <a:ext cx="346241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_x223821840"/>
          <p:cNvSpPr>
            <a:spLocks noChangeArrowheads="1"/>
          </p:cNvSpPr>
          <p:nvPr/>
        </p:nvSpPr>
        <p:spPr bwMode="auto">
          <a:xfrm>
            <a:off x="6230240" y="462764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1" name="_x223794864"/>
          <p:cNvSpPr>
            <a:spLocks noChangeArrowheads="1"/>
          </p:cNvSpPr>
          <p:nvPr/>
        </p:nvSpPr>
        <p:spPr bwMode="auto">
          <a:xfrm>
            <a:off x="6124575" y="4813008"/>
            <a:ext cx="537713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604" y="899426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6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책임건설사업관리일지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건설사업관리일지 등을 작성 및 결재 상신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작업일보 문서 생성 후 결재 상신을 위해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문서처리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작업일보 내용 수정 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문서를 삭제 후 타 탭에서 내용 수정 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1038" y="116637"/>
            <a:ext cx="27478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4.3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건설사업관리보고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(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계속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)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3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4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588611" y="32660"/>
            <a:ext cx="1260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p76~83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3" y="548684"/>
            <a:ext cx="6168341" cy="44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" name="_x215534968"/>
          <p:cNvSpPr>
            <a:spLocks noChangeArrowheads="1"/>
          </p:cNvSpPr>
          <p:nvPr/>
        </p:nvSpPr>
        <p:spPr bwMode="auto">
          <a:xfrm>
            <a:off x="271686" y="896020"/>
            <a:ext cx="4392488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_x217930792"/>
          <p:cNvSpPr>
            <a:spLocks noChangeArrowheads="1"/>
          </p:cNvSpPr>
          <p:nvPr/>
        </p:nvSpPr>
        <p:spPr bwMode="auto">
          <a:xfrm>
            <a:off x="758373" y="73683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2" name="_x223821840"/>
          <p:cNvSpPr>
            <a:spLocks noChangeArrowheads="1"/>
          </p:cNvSpPr>
          <p:nvPr/>
        </p:nvSpPr>
        <p:spPr bwMode="auto">
          <a:xfrm>
            <a:off x="4687511" y="456417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3" name="_x223497848"/>
          <p:cNvSpPr>
            <a:spLocks noChangeArrowheads="1"/>
          </p:cNvSpPr>
          <p:nvPr/>
        </p:nvSpPr>
        <p:spPr bwMode="auto">
          <a:xfrm>
            <a:off x="5564276" y="458152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4" name="_x223794864"/>
          <p:cNvSpPr>
            <a:spLocks noChangeArrowheads="1"/>
          </p:cNvSpPr>
          <p:nvPr/>
        </p:nvSpPr>
        <p:spPr bwMode="auto">
          <a:xfrm>
            <a:off x="4611216" y="4749546"/>
            <a:ext cx="412998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_x223794864"/>
          <p:cNvSpPr>
            <a:spLocks noChangeArrowheads="1"/>
          </p:cNvSpPr>
          <p:nvPr/>
        </p:nvSpPr>
        <p:spPr bwMode="auto">
          <a:xfrm>
            <a:off x="5435056" y="4751623"/>
            <a:ext cx="424151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6428372" y="556269"/>
            <a:ext cx="3276364" cy="44118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건설사업관리일지 탭 기능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일지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건설사업관리일지 문서를 생성하는 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탭으로 문서에 직접 입력은 불가능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다른 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탭에서 선행작업이 이루어진 후 문서 생성 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*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책임건설사업관리일지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주요작업사항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일지일자 및 기초정보와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작업사항을 입력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주요안전상황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안전관련 위험요인과 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안전대책을 입력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업무수행내용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건설사업관리자가 입력한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내용을 토대로 입력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관련문서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일지와 관련된 문서를 등록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특이사항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특이사항을 입력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*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건설사업관리일지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-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시간대별 업무내용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시간별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업무내용 입력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6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171786" y="2384888"/>
            <a:ext cx="5832648" cy="101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5.1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현장자료관리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5.2 </a:t>
            </a:r>
            <a:r>
              <a:rPr lang="ko-KR" altLang="en-US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준공도면도서 등록</a:t>
            </a:r>
            <a:endParaRPr lang="en-US" altLang="ko-KR" sz="2300" b="1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2" y="1223963"/>
            <a:ext cx="259718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5. </a:t>
            </a:r>
            <a:r>
              <a:rPr lang="ko-KR" alt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자료관리</a:t>
            </a:r>
            <a:endParaRPr lang="ko-KR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2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7" y="539124"/>
            <a:ext cx="6935226" cy="449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8" y="116637"/>
            <a:ext cx="241925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5.1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현장자료관리 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-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목록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63676" y="5049180"/>
            <a:ext cx="9516714" cy="1772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사업관련 자료를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분류별로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등록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상단 자료관리 → 좌측 현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장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자료관리 클릭</a:t>
            </a: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사업명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자료분류 등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을 입력 후 검색 버튼을 클릭하여 조건에 맞는 자료 검색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자료 목록에서 자료를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더블클릭하여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상세화면으로 이동하여 자료의 세부정보 및 파일 다운로드 가능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0479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0503" name="Rectangle 3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_x223504968"/>
          <p:cNvSpPr>
            <a:spLocks noChangeArrowheads="1"/>
          </p:cNvSpPr>
          <p:nvPr/>
        </p:nvSpPr>
        <p:spPr bwMode="auto">
          <a:xfrm>
            <a:off x="1680792" y="115151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6" name="_x223498168"/>
          <p:cNvSpPr>
            <a:spLocks noChangeArrowheads="1"/>
          </p:cNvSpPr>
          <p:nvPr/>
        </p:nvSpPr>
        <p:spPr bwMode="auto">
          <a:xfrm>
            <a:off x="1788802" y="988622"/>
            <a:ext cx="445812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_x217931032"/>
          <p:cNvSpPr>
            <a:spLocks noChangeArrowheads="1"/>
          </p:cNvSpPr>
          <p:nvPr/>
        </p:nvSpPr>
        <p:spPr bwMode="auto">
          <a:xfrm>
            <a:off x="260290" y="2000503"/>
            <a:ext cx="801613" cy="14877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9" name="_x215534728"/>
          <p:cNvSpPr>
            <a:spLocks noChangeArrowheads="1"/>
          </p:cNvSpPr>
          <p:nvPr/>
        </p:nvSpPr>
        <p:spPr bwMode="auto">
          <a:xfrm>
            <a:off x="808919" y="217985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64576" y="3266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p88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1" name="_x217931032"/>
          <p:cNvSpPr>
            <a:spLocks noChangeArrowheads="1"/>
          </p:cNvSpPr>
          <p:nvPr/>
        </p:nvSpPr>
        <p:spPr bwMode="auto">
          <a:xfrm>
            <a:off x="1666874" y="1788061"/>
            <a:ext cx="5445571" cy="43602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_x215534728"/>
          <p:cNvSpPr>
            <a:spLocks noChangeArrowheads="1"/>
          </p:cNvSpPr>
          <p:nvPr/>
        </p:nvSpPr>
        <p:spPr bwMode="auto">
          <a:xfrm>
            <a:off x="6309878" y="188335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5" name="_x217931032"/>
          <p:cNvSpPr>
            <a:spLocks noChangeArrowheads="1"/>
          </p:cNvSpPr>
          <p:nvPr/>
        </p:nvSpPr>
        <p:spPr bwMode="auto">
          <a:xfrm>
            <a:off x="1681164" y="2276872"/>
            <a:ext cx="5431282" cy="50528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_x215534728"/>
          <p:cNvSpPr>
            <a:spLocks noChangeArrowheads="1"/>
          </p:cNvSpPr>
          <p:nvPr/>
        </p:nvSpPr>
        <p:spPr bwMode="auto">
          <a:xfrm>
            <a:off x="1956110" y="231320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12" y="929684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43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3" y="531348"/>
            <a:ext cx="7483308" cy="449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8" y="116637"/>
            <a:ext cx="241925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5.1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현장자료관리 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-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등록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63676" y="5049180"/>
            <a:ext cx="9516714" cy="1772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사업관련 자료를 등록할 수 있다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</a:t>
            </a:r>
          </a:p>
          <a:p>
            <a:pPr>
              <a:buFontTx/>
              <a:buAutoNum type="arabicPeriod"/>
            </a:pP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현장자료에 대한 정보를 입력한다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</a:t>
            </a: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자료분류가 설계변경인 경우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건설알림이에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설계변경사유가 표출된다</a:t>
            </a:r>
            <a:r>
              <a:rPr lang="en-US" altLang="ko-KR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.</a:t>
            </a:r>
          </a:p>
          <a:p>
            <a:pPr>
              <a:buFont typeface="+mj-lt"/>
              <a:buAutoNum type="arabicPeriod" startAt="2"/>
            </a:pP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파일관리버튼을 이용해 첨부파일을 추가한다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</a:t>
            </a:r>
          </a:p>
          <a:p>
            <a:pPr>
              <a:buFontTx/>
              <a:buAutoNum type="arabicPeriod" startAt="2"/>
            </a:pP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저장버튼을 클릭하여 내용을 저장한다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</a:t>
            </a:r>
          </a:p>
          <a:p>
            <a:pPr marL="342900" indent="-342900">
              <a:buFontTx/>
              <a:buAutoNum type="arabicPeriod" startAt="2"/>
            </a:pP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0479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0503" name="Rectangle 3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0495" name="_x223294856"/>
          <p:cNvSpPr>
            <a:spLocks noChangeArrowheads="1"/>
          </p:cNvSpPr>
          <p:nvPr/>
        </p:nvSpPr>
        <p:spPr bwMode="auto">
          <a:xfrm>
            <a:off x="7112448" y="3032956"/>
            <a:ext cx="468052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0493" name="_x223296536"/>
          <p:cNvSpPr>
            <a:spLocks noChangeArrowheads="1"/>
          </p:cNvSpPr>
          <p:nvPr/>
        </p:nvSpPr>
        <p:spPr bwMode="auto">
          <a:xfrm>
            <a:off x="270624" y="899132"/>
            <a:ext cx="7345880" cy="187206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0491" name="_x223298376"/>
          <p:cNvSpPr>
            <a:spLocks noChangeArrowheads="1"/>
          </p:cNvSpPr>
          <p:nvPr/>
        </p:nvSpPr>
        <p:spPr bwMode="auto">
          <a:xfrm>
            <a:off x="3115117" y="800708"/>
            <a:ext cx="221581" cy="177084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0490" name="_x223299096"/>
          <p:cNvSpPr>
            <a:spLocks noChangeArrowheads="1"/>
          </p:cNvSpPr>
          <p:nvPr/>
        </p:nvSpPr>
        <p:spPr bwMode="auto">
          <a:xfrm>
            <a:off x="6622876" y="4761148"/>
            <a:ext cx="484808" cy="15637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0488" name="_x223515640"/>
          <p:cNvSpPr>
            <a:spLocks noChangeArrowheads="1"/>
          </p:cNvSpPr>
          <p:nvPr/>
        </p:nvSpPr>
        <p:spPr bwMode="auto">
          <a:xfrm>
            <a:off x="6929516" y="2855872"/>
            <a:ext cx="221581" cy="177084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0487" name="_x223515960"/>
          <p:cNvSpPr>
            <a:spLocks noChangeArrowheads="1"/>
          </p:cNvSpPr>
          <p:nvPr/>
        </p:nvSpPr>
        <p:spPr bwMode="auto">
          <a:xfrm>
            <a:off x="6423609" y="4761148"/>
            <a:ext cx="221581" cy="177084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64576" y="3266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p89~90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98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67" y="531210"/>
            <a:ext cx="6883133" cy="448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9" y="116637"/>
            <a:ext cx="226215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5.2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준공도면도서 등록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63676" y="5049180"/>
            <a:ext cx="9516714" cy="1772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사업이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준공시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준공도면을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등록해야한다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</a:t>
            </a: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자료관리 </a:t>
            </a:r>
            <a:r>
              <a:rPr lang="ko-KR" altLang="en-US" sz="1400" dirty="0" smtClean="0">
                <a:latin typeface="서울남산체 B" pitchFamily="18" charset="-127"/>
                <a:ea typeface="서울남산체 B" pitchFamily="18" charset="-127"/>
              </a:rPr>
              <a:t>→ 도면도서</a:t>
            </a:r>
            <a:endParaRPr lang="en-US" altLang="ko-KR" sz="1400" dirty="0" smtClean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폴더추가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폴더삭제 버튼을 통해 폴더 추가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파일관리 버튼을 통해 파일을 등록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추가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저장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 버튼을 클릭하여 도면도서를 저장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588611" y="32660"/>
            <a:ext cx="1260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p91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90479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0503" name="Rectangle 3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5600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5598" name="_x216787704"/>
          <p:cNvSpPr>
            <a:spLocks noChangeArrowheads="1"/>
          </p:cNvSpPr>
          <p:nvPr/>
        </p:nvSpPr>
        <p:spPr bwMode="auto">
          <a:xfrm>
            <a:off x="237311" y="2137038"/>
            <a:ext cx="1025131" cy="14583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5597" name="_x216788504"/>
          <p:cNvSpPr>
            <a:spLocks noChangeArrowheads="1"/>
          </p:cNvSpPr>
          <p:nvPr/>
        </p:nvSpPr>
        <p:spPr bwMode="auto">
          <a:xfrm>
            <a:off x="653413" y="1982390"/>
            <a:ext cx="221872" cy="184864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kumimoji="1" lang="en-US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5596" name="_x215183272"/>
          <p:cNvSpPr>
            <a:spLocks noChangeArrowheads="1"/>
          </p:cNvSpPr>
          <p:nvPr/>
        </p:nvSpPr>
        <p:spPr bwMode="auto">
          <a:xfrm>
            <a:off x="1739399" y="985854"/>
            <a:ext cx="466343" cy="14583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5595" name="_x223474296"/>
          <p:cNvSpPr>
            <a:spLocks noChangeArrowheads="1"/>
          </p:cNvSpPr>
          <p:nvPr/>
        </p:nvSpPr>
        <p:spPr bwMode="auto">
          <a:xfrm>
            <a:off x="2045474" y="800990"/>
            <a:ext cx="221872" cy="184864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5594" name="_x223475016"/>
          <p:cNvSpPr>
            <a:spLocks noChangeArrowheads="1"/>
          </p:cNvSpPr>
          <p:nvPr/>
        </p:nvSpPr>
        <p:spPr bwMode="auto">
          <a:xfrm>
            <a:off x="5929313" y="1825131"/>
            <a:ext cx="739082" cy="14583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5593" name="_x223476136"/>
          <p:cNvSpPr>
            <a:spLocks noChangeArrowheads="1"/>
          </p:cNvSpPr>
          <p:nvPr/>
        </p:nvSpPr>
        <p:spPr bwMode="auto">
          <a:xfrm>
            <a:off x="6075531" y="1613564"/>
            <a:ext cx="221872" cy="184864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5592" name="_x223476856"/>
          <p:cNvSpPr>
            <a:spLocks noChangeArrowheads="1"/>
          </p:cNvSpPr>
          <p:nvPr/>
        </p:nvSpPr>
        <p:spPr bwMode="auto">
          <a:xfrm>
            <a:off x="6770587" y="1624599"/>
            <a:ext cx="221872" cy="184864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5591" name="_x223477896"/>
          <p:cNvSpPr>
            <a:spLocks noChangeArrowheads="1"/>
          </p:cNvSpPr>
          <p:nvPr/>
        </p:nvSpPr>
        <p:spPr bwMode="auto">
          <a:xfrm>
            <a:off x="6730003" y="4596976"/>
            <a:ext cx="221872" cy="184864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kumimoji="1" lang="en-US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5590" name="_x223478616"/>
          <p:cNvSpPr>
            <a:spLocks noChangeArrowheads="1"/>
          </p:cNvSpPr>
          <p:nvPr/>
        </p:nvSpPr>
        <p:spPr bwMode="auto">
          <a:xfrm>
            <a:off x="6687736" y="1825899"/>
            <a:ext cx="344096" cy="14583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5589" name="_x223479576"/>
          <p:cNvSpPr>
            <a:spLocks noChangeArrowheads="1"/>
          </p:cNvSpPr>
          <p:nvPr/>
        </p:nvSpPr>
        <p:spPr bwMode="auto">
          <a:xfrm>
            <a:off x="6297489" y="4807142"/>
            <a:ext cx="734343" cy="14583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12" y="929684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171786" y="2384888"/>
            <a:ext cx="5832648" cy="154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6.1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기안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6.2 </a:t>
            </a:r>
            <a:r>
              <a:rPr lang="ko-KR" altLang="en-US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결재</a:t>
            </a:r>
            <a:endParaRPr lang="en-US" altLang="ko-KR" sz="23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6.3 </a:t>
            </a:r>
            <a:r>
              <a:rPr lang="ko-KR" altLang="en-US" sz="23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접수</a:t>
            </a:r>
            <a:endParaRPr lang="en-US" altLang="ko-KR" sz="23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3" y="1223963"/>
            <a:ext cx="256031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6. </a:t>
            </a:r>
            <a:r>
              <a:rPr lang="ko-KR" altLang="en-US" sz="4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전자문서</a:t>
            </a:r>
            <a:endParaRPr lang="ko-KR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526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6" y="542392"/>
            <a:ext cx="6938764" cy="448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1" y="116637"/>
            <a:ext cx="9589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6.1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기안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전자문서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기안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3,4.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일반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전자문서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작성 시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기안작성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클릭하거나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재작성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문서 작성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임시저장된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문서의 삭제 시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결재 진행 중인 문서를 회수 시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기안회수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7.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오프라인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문서 등록 시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수기등록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8.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결재완료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된 문서의 공람 지정 시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공람지정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업무보고에서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처리한 문서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열람시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업무보고 탭을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2230117" y="985125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32571" y="1992970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352534" y="2187117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611589" y="1697000"/>
            <a:ext cx="983021" cy="15424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_x217930792"/>
          <p:cNvSpPr>
            <a:spLocks noChangeArrowheads="1"/>
          </p:cNvSpPr>
          <p:nvPr/>
        </p:nvSpPr>
        <p:spPr bwMode="auto">
          <a:xfrm>
            <a:off x="6396030" y="352911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5010829" y="352911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_x223497848"/>
          <p:cNvSpPr>
            <a:spLocks noChangeArrowheads="1"/>
          </p:cNvSpPr>
          <p:nvPr/>
        </p:nvSpPr>
        <p:spPr bwMode="auto">
          <a:xfrm>
            <a:off x="5382490" y="353217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_x223794864"/>
          <p:cNvSpPr>
            <a:spLocks noChangeArrowheads="1"/>
          </p:cNvSpPr>
          <p:nvPr/>
        </p:nvSpPr>
        <p:spPr bwMode="auto">
          <a:xfrm>
            <a:off x="6354934" y="3711049"/>
            <a:ext cx="369716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_x223794864"/>
          <p:cNvSpPr>
            <a:spLocks noChangeArrowheads="1"/>
          </p:cNvSpPr>
          <p:nvPr/>
        </p:nvSpPr>
        <p:spPr bwMode="auto">
          <a:xfrm>
            <a:off x="6727032" y="3711049"/>
            <a:ext cx="364332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_x223794864"/>
          <p:cNvSpPr>
            <a:spLocks noChangeArrowheads="1"/>
          </p:cNvSpPr>
          <p:nvPr/>
        </p:nvSpPr>
        <p:spPr bwMode="auto">
          <a:xfrm>
            <a:off x="5991225" y="3711049"/>
            <a:ext cx="359569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_x223794864"/>
          <p:cNvSpPr>
            <a:spLocks noChangeArrowheads="1"/>
          </p:cNvSpPr>
          <p:nvPr/>
        </p:nvSpPr>
        <p:spPr bwMode="auto">
          <a:xfrm>
            <a:off x="5611993" y="3709158"/>
            <a:ext cx="36327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_x223794864"/>
          <p:cNvSpPr>
            <a:spLocks noChangeArrowheads="1"/>
          </p:cNvSpPr>
          <p:nvPr/>
        </p:nvSpPr>
        <p:spPr bwMode="auto">
          <a:xfrm>
            <a:off x="5242677" y="3709158"/>
            <a:ext cx="369930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_x223794864"/>
          <p:cNvSpPr>
            <a:spLocks noChangeArrowheads="1"/>
          </p:cNvSpPr>
          <p:nvPr/>
        </p:nvSpPr>
        <p:spPr bwMode="auto">
          <a:xfrm>
            <a:off x="4867275" y="3711049"/>
            <a:ext cx="37144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_x223497848"/>
          <p:cNvSpPr>
            <a:spLocks noChangeArrowheads="1"/>
          </p:cNvSpPr>
          <p:nvPr/>
        </p:nvSpPr>
        <p:spPr bwMode="auto">
          <a:xfrm>
            <a:off x="5688378" y="3528937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6" name="_x223497848"/>
          <p:cNvSpPr>
            <a:spLocks noChangeArrowheads="1"/>
          </p:cNvSpPr>
          <p:nvPr/>
        </p:nvSpPr>
        <p:spPr bwMode="auto">
          <a:xfrm>
            <a:off x="6039847" y="3528937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8" name="_x223497848"/>
          <p:cNvSpPr>
            <a:spLocks noChangeArrowheads="1"/>
          </p:cNvSpPr>
          <p:nvPr/>
        </p:nvSpPr>
        <p:spPr bwMode="auto">
          <a:xfrm>
            <a:off x="6788125" y="353636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8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372586" y="32662"/>
            <a:ext cx="147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p92~94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5" name="_x223504968"/>
          <p:cNvSpPr>
            <a:spLocks noChangeArrowheads="1"/>
          </p:cNvSpPr>
          <p:nvPr/>
        </p:nvSpPr>
        <p:spPr bwMode="auto">
          <a:xfrm>
            <a:off x="2131320" y="84862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12" y="929684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335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04" y="543201"/>
            <a:ext cx="6953896" cy="4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1" y="116637"/>
            <a:ext cx="9589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6.2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결재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전자문서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결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재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목록에서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결재대기인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문서를 더블 클릭하거나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결재대기인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문서 선택 후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[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문서처리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결재 처리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일반문서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결재 시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결재문서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탭을 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1997975" y="94681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2239647" y="980931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43679" y="2146569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363643" y="234072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653459" y="1689857"/>
            <a:ext cx="886480" cy="15424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_x217930792"/>
          <p:cNvSpPr>
            <a:spLocks noChangeArrowheads="1"/>
          </p:cNvSpPr>
          <p:nvPr/>
        </p:nvSpPr>
        <p:spPr bwMode="auto">
          <a:xfrm>
            <a:off x="6953361" y="357663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_x223794864"/>
          <p:cNvSpPr>
            <a:spLocks noChangeArrowheads="1"/>
          </p:cNvSpPr>
          <p:nvPr/>
        </p:nvSpPr>
        <p:spPr bwMode="auto">
          <a:xfrm>
            <a:off x="6728011" y="3719513"/>
            <a:ext cx="396044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_x223794864"/>
          <p:cNvSpPr>
            <a:spLocks noChangeArrowheads="1"/>
          </p:cNvSpPr>
          <p:nvPr/>
        </p:nvSpPr>
        <p:spPr bwMode="auto">
          <a:xfrm>
            <a:off x="1658503" y="2520605"/>
            <a:ext cx="5375710" cy="23612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36583" y="32662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p96~97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12" y="929684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27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2281241" y="2543180"/>
            <a:ext cx="4111128" cy="154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1.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시스템 개요</a:t>
            </a:r>
            <a:endParaRPr lang="en-US" altLang="ko-KR" sz="2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2.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메뉴 구조도</a:t>
            </a:r>
            <a:endParaRPr lang="en-US" altLang="ko-KR" sz="2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3.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업무흐름도</a:t>
            </a:r>
            <a:endParaRPr lang="en-US" altLang="ko-KR" sz="2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3" y="1223963"/>
            <a:ext cx="191430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Ⅰ. </a:t>
            </a:r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개요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3" y="536440"/>
            <a:ext cx="6949911" cy="449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1" y="116637"/>
            <a:ext cx="95891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6.3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접수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전자문서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접수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접수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목록에서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접수대기인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문서를 더블 클릭하거나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접수대기인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문서 선택 후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[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문서처리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접수 처리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발주처에서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온 문서는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문서열람과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동시에 접수 자동 처리</a:t>
            </a:r>
            <a:endParaRPr lang="en-US" altLang="ko-KR" sz="1400" dirty="0" smtClean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접수완료인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문서를 공람 시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공람지정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1977331" y="94739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2219006" y="981504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29397" y="2398986"/>
            <a:ext cx="824589" cy="14419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416034" y="255979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_x217930792"/>
          <p:cNvSpPr>
            <a:spLocks noChangeArrowheads="1"/>
          </p:cNvSpPr>
          <p:nvPr/>
        </p:nvSpPr>
        <p:spPr bwMode="auto">
          <a:xfrm>
            <a:off x="6795444" y="353740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_x223794864"/>
          <p:cNvSpPr>
            <a:spLocks noChangeArrowheads="1"/>
          </p:cNvSpPr>
          <p:nvPr/>
        </p:nvSpPr>
        <p:spPr bwMode="auto">
          <a:xfrm>
            <a:off x="6739062" y="3719525"/>
            <a:ext cx="373384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_x223794864"/>
          <p:cNvSpPr>
            <a:spLocks noChangeArrowheads="1"/>
          </p:cNvSpPr>
          <p:nvPr/>
        </p:nvSpPr>
        <p:spPr bwMode="auto">
          <a:xfrm>
            <a:off x="1668041" y="2249581"/>
            <a:ext cx="5444405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_x223794864"/>
          <p:cNvSpPr>
            <a:spLocks noChangeArrowheads="1"/>
          </p:cNvSpPr>
          <p:nvPr/>
        </p:nvSpPr>
        <p:spPr bwMode="auto">
          <a:xfrm>
            <a:off x="6356362" y="3719525"/>
            <a:ext cx="361472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_x217930792"/>
          <p:cNvSpPr>
            <a:spLocks noChangeArrowheads="1"/>
          </p:cNvSpPr>
          <p:nvPr/>
        </p:nvSpPr>
        <p:spPr bwMode="auto">
          <a:xfrm>
            <a:off x="6443602" y="353950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08590" y="24883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p98~99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612" y="929684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091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171786" y="2096852"/>
            <a:ext cx="5832648" cy="412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7.1 </a:t>
            </a:r>
            <a:r>
              <a:rPr lang="ko-KR" alt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안전점검관리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흐름도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7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.2 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안전점검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-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지적사항통보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(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건설사업관리단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)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7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.3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안전점검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-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조치결과</a:t>
            </a:r>
            <a:r>
              <a:rPr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접수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(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시공사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)</a:t>
            </a:r>
            <a:endParaRPr lang="en-US" altLang="ko-KR" sz="20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7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.4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안전점검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-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조치사항</a:t>
            </a:r>
            <a:r>
              <a:rPr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등록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(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시공사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)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7.5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안전점검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-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조치결과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 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승인요청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(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시공사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)</a:t>
            </a:r>
            <a:endParaRPr lang="en-US" altLang="ko-KR" sz="2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7.6 </a:t>
            </a:r>
            <a:r>
              <a:rPr lang="ko-KR" altLang="en-US" sz="2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안전점검</a:t>
            </a:r>
            <a:r>
              <a:rPr lang="en-US" altLang="ko-KR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-</a:t>
            </a:r>
            <a:r>
              <a:rPr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조치결과  승인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(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건설사업관리단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) </a:t>
            </a: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7.7 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건설기계안전점검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-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투입전전문기관점검</a:t>
            </a:r>
            <a:r>
              <a:rPr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목록</a:t>
            </a:r>
            <a:endParaRPr lang="en-US" altLang="ko-KR" sz="2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7.8 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건설기계안전점검</a:t>
            </a: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-</a:t>
            </a:r>
            <a:r>
              <a:rPr lang="ko-KR" altLang="en-US" sz="20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투입전전문기관점검</a:t>
            </a:r>
            <a:r>
              <a:rPr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등록</a:t>
            </a:r>
            <a:endParaRPr lang="en-US" altLang="ko-KR" sz="2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7.9 </a:t>
            </a:r>
            <a:r>
              <a:rPr lang="ko-KR" altLang="en-US" sz="20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안전보건 활동 문서</a:t>
            </a:r>
            <a:endParaRPr lang="en-US" altLang="ko-KR" sz="2000" b="1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1" y="1223963"/>
            <a:ext cx="25715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7. </a:t>
            </a:r>
            <a:r>
              <a:rPr lang="ko-KR" altLang="en-US" sz="4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안전관리</a:t>
            </a:r>
            <a:endParaRPr lang="ko-KR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764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041" y="116637"/>
            <a:ext cx="116410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7.1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흐름도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548680"/>
            <a:ext cx="9613068" cy="6192688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300578" y="32662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p106,141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972496" y="5236879"/>
            <a:ext cx="807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+mn-ea"/>
              </a:rPr>
              <a:t>점검결과발송</a:t>
            </a:r>
            <a:endParaRPr lang="ko-KR" altLang="en-US" sz="1100" dirty="0">
              <a:latin typeface="+mn-ea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492774" y="5379730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조치요구</a:t>
            </a:r>
            <a:endParaRPr lang="ko-KR" altLang="en-US" sz="1100" dirty="0">
              <a:latin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92774" y="6027804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승인요청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89" name="직선 화살표 연결선 88"/>
          <p:cNvCxnSpPr/>
          <p:nvPr/>
        </p:nvCxnSpPr>
        <p:spPr>
          <a:xfrm>
            <a:off x="3044502" y="5667762"/>
            <a:ext cx="648072" cy="0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5564782" y="5667762"/>
            <a:ext cx="648072" cy="0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>
            <a:off x="5564782" y="5974042"/>
            <a:ext cx="64807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2" name="표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029995"/>
              </p:ext>
            </p:extLst>
          </p:nvPr>
        </p:nvGraphicFramePr>
        <p:xfrm>
          <a:off x="956270" y="4775870"/>
          <a:ext cx="2016224" cy="1365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/>
              </a:tblGrid>
              <a:tr h="32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도시철도설비부</a:t>
                      </a:r>
                      <a:endParaRPr lang="en-US" altLang="ko-KR" sz="16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 smtClean="0"/>
                        <a:t>설비부</a:t>
                      </a:r>
                      <a:endParaRPr lang="ko-KR" altLang="en-US" sz="1600" dirty="0" smtClean="0"/>
                    </a:p>
                  </a:txBody>
                  <a:tcPr/>
                </a:tc>
              </a:tr>
              <a:tr h="422093"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안전점검 및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점검결과서  작성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29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      </a:t>
                      </a:r>
                      <a:r>
                        <a:rPr lang="ko-KR" altLang="en-US" sz="1200" dirty="0" smtClean="0"/>
                        <a:t>조치결과서 승인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표 9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235243"/>
              </p:ext>
            </p:extLst>
          </p:nvPr>
        </p:nvGraphicFramePr>
        <p:xfrm>
          <a:off x="3764582" y="5091698"/>
          <a:ext cx="1728192" cy="108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</a:tblGrid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건설사업관리단</a:t>
                      </a: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점검결과서 접수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  </a:t>
                      </a:r>
                      <a:r>
                        <a:rPr lang="ko-KR" altLang="en-US" sz="1200" dirty="0" smtClean="0"/>
                        <a:t>조치결과서 승인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표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45528"/>
              </p:ext>
            </p:extLst>
          </p:nvPr>
        </p:nvGraphicFramePr>
        <p:xfrm>
          <a:off x="6356872" y="5091702"/>
          <a:ext cx="1584176" cy="112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</a:tblGrid>
              <a:tr h="334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시공사</a:t>
                      </a:r>
                    </a:p>
                  </a:txBody>
                  <a:tcPr/>
                </a:tc>
              </a:tr>
              <a:tr h="334105"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점검결과서 접수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119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  </a:t>
                      </a:r>
                      <a:r>
                        <a:rPr lang="ko-KR" altLang="en-US" sz="1200" baseline="0" dirty="0" smtClean="0"/>
                        <a:t>조치 및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   </a:t>
                      </a:r>
                      <a:r>
                        <a:rPr lang="ko-KR" altLang="en-US" sz="1200" dirty="0" smtClean="0"/>
                        <a:t>조치결과서 작성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95" name="직선 화살표 연결선 94"/>
          <p:cNvCxnSpPr/>
          <p:nvPr/>
        </p:nvCxnSpPr>
        <p:spPr>
          <a:xfrm flipV="1">
            <a:off x="1028280" y="5657411"/>
            <a:ext cx="151908" cy="1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H="1">
            <a:off x="3836590" y="5955794"/>
            <a:ext cx="14401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 flipV="1">
            <a:off x="3844974" y="5604632"/>
            <a:ext cx="135632" cy="8384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 flipV="1">
            <a:off x="6420000" y="5578982"/>
            <a:ext cx="135632" cy="8384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6428880" y="5982428"/>
            <a:ext cx="14401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H="1">
            <a:off x="1025899" y="5962706"/>
            <a:ext cx="15428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>
            <a:off x="8085064" y="5641340"/>
            <a:ext cx="216024" cy="8384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8085064" y="5785356"/>
            <a:ext cx="17952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264574" y="5497328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+mn-ea"/>
              </a:rPr>
              <a:t>점검결과 처리흐름</a:t>
            </a:r>
            <a:endParaRPr lang="en-US" altLang="ko-KR" sz="1100" dirty="0" smtClean="0">
              <a:latin typeface="+mn-ea"/>
            </a:endParaRPr>
          </a:p>
          <a:p>
            <a:pPr algn="ctr"/>
            <a:r>
              <a:rPr lang="ko-KR" altLang="en-US" sz="1100" dirty="0" smtClean="0">
                <a:latin typeface="+mn-ea"/>
              </a:rPr>
              <a:t>조치결과 처리흐름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8013054" y="5353308"/>
            <a:ext cx="1584176" cy="720080"/>
          </a:xfrm>
          <a:prstGeom prst="ellipse">
            <a:avLst/>
          </a:prstGeom>
          <a:noFill/>
          <a:ln w="63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화살표 연결선 104"/>
          <p:cNvCxnSpPr/>
          <p:nvPr/>
        </p:nvCxnSpPr>
        <p:spPr>
          <a:xfrm flipH="1">
            <a:off x="3044502" y="5974042"/>
            <a:ext cx="64807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972494" y="6001382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승인요청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129" name="그룹 128"/>
          <p:cNvGrpSpPr/>
          <p:nvPr/>
        </p:nvGrpSpPr>
        <p:grpSpPr>
          <a:xfrm flipH="1">
            <a:off x="4556670" y="6224725"/>
            <a:ext cx="2376264" cy="280715"/>
            <a:chOff x="1619672" y="153573"/>
            <a:chExt cx="1944216" cy="4787595"/>
          </a:xfrm>
        </p:grpSpPr>
        <p:cxnSp>
          <p:nvCxnSpPr>
            <p:cNvPr id="130" name="직선 연결선 129"/>
            <p:cNvCxnSpPr/>
            <p:nvPr/>
          </p:nvCxnSpPr>
          <p:spPr>
            <a:xfrm flipH="1">
              <a:off x="3563888" y="153573"/>
              <a:ext cx="0" cy="4787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/>
            <p:nvPr/>
          </p:nvCxnSpPr>
          <p:spPr>
            <a:xfrm flipH="1">
              <a:off x="1619672" y="4941168"/>
              <a:ext cx="194421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/>
            <p:nvPr/>
          </p:nvCxnSpPr>
          <p:spPr>
            <a:xfrm flipH="1" flipV="1">
              <a:off x="1619672" y="759746"/>
              <a:ext cx="0" cy="418142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extBox 132"/>
          <p:cNvSpPr txBox="1"/>
          <p:nvPr/>
        </p:nvSpPr>
        <p:spPr>
          <a:xfrm>
            <a:off x="2900486" y="6289414"/>
            <a:ext cx="927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재조치요구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134" name="그룹 133"/>
          <p:cNvGrpSpPr/>
          <p:nvPr/>
        </p:nvGrpSpPr>
        <p:grpSpPr>
          <a:xfrm flipH="1">
            <a:off x="1964382" y="6217407"/>
            <a:ext cx="5184576" cy="379949"/>
            <a:chOff x="1619672" y="153573"/>
            <a:chExt cx="1944216" cy="4787595"/>
          </a:xfrm>
        </p:grpSpPr>
        <p:cxnSp>
          <p:nvCxnSpPr>
            <p:cNvPr id="135" name="직선 연결선 134"/>
            <p:cNvCxnSpPr/>
            <p:nvPr/>
          </p:nvCxnSpPr>
          <p:spPr>
            <a:xfrm flipH="1">
              <a:off x="3563888" y="153573"/>
              <a:ext cx="0" cy="4787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/>
            <p:cNvCxnSpPr/>
            <p:nvPr/>
          </p:nvCxnSpPr>
          <p:spPr>
            <a:xfrm flipH="1">
              <a:off x="1619672" y="4941168"/>
              <a:ext cx="194421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화살표 연결선 136"/>
            <p:cNvCxnSpPr/>
            <p:nvPr/>
          </p:nvCxnSpPr>
          <p:spPr>
            <a:xfrm flipH="1" flipV="1">
              <a:off x="1619672" y="759746"/>
              <a:ext cx="0" cy="418142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8" name="TextBox 137"/>
          <p:cNvSpPr txBox="1"/>
          <p:nvPr/>
        </p:nvSpPr>
        <p:spPr>
          <a:xfrm>
            <a:off x="5424958" y="6243828"/>
            <a:ext cx="927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재조치요구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3347866" y="925884"/>
            <a:ext cx="807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+mn-ea"/>
              </a:rPr>
              <a:t>점검결과발송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765846" y="3877049"/>
            <a:ext cx="1296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</a:rPr>
              <a:t>[</a:t>
            </a:r>
            <a:r>
              <a:rPr lang="ko-KR" altLang="en-US" sz="1100" dirty="0" smtClean="0">
                <a:latin typeface="+mn-ea"/>
              </a:rPr>
              <a:t>행정정보연계</a:t>
            </a:r>
            <a:r>
              <a:rPr lang="en-US" altLang="ko-KR" sz="1100" dirty="0" smtClean="0">
                <a:latin typeface="+mn-ea"/>
              </a:rPr>
              <a:t>]</a:t>
            </a:r>
          </a:p>
          <a:p>
            <a:pPr algn="ctr"/>
            <a:r>
              <a:rPr lang="ko-KR" altLang="en-US" sz="1100" dirty="0" smtClean="0">
                <a:latin typeface="+mn-ea"/>
              </a:rPr>
              <a:t>점검결과서 발송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012160" y="996727"/>
            <a:ext cx="8640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조치요구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4159002" y="1896125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승인요청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012161" y="1716809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>
                <a:latin typeface="+mn-ea"/>
              </a:rPr>
              <a:t>승인요청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4499992" y="3661027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+mn-ea"/>
              </a:rPr>
              <a:t>[</a:t>
            </a:r>
            <a:r>
              <a:rPr lang="ko-KR" altLang="en-US" sz="1100" dirty="0" smtClean="0">
                <a:latin typeface="+mn-ea"/>
              </a:rPr>
              <a:t>행정정보연계</a:t>
            </a:r>
            <a:r>
              <a:rPr lang="en-US" altLang="ko-KR" sz="1100" dirty="0" smtClean="0">
                <a:latin typeface="+mn-ea"/>
              </a:rPr>
              <a:t>]</a:t>
            </a:r>
          </a:p>
          <a:p>
            <a:pPr algn="ctr"/>
            <a:r>
              <a:rPr lang="ko-KR" altLang="en-US" sz="1100" dirty="0" smtClean="0">
                <a:latin typeface="+mn-ea"/>
              </a:rPr>
              <a:t>조치결과서 발송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683570" y="3789044"/>
            <a:ext cx="79208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/>
          <p:nvPr/>
        </p:nvCxnSpPr>
        <p:spPr>
          <a:xfrm>
            <a:off x="3419872" y="1356767"/>
            <a:ext cx="648072" cy="0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>
            <a:off x="6084168" y="1356767"/>
            <a:ext cx="648072" cy="0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/>
          <p:nvPr/>
        </p:nvCxnSpPr>
        <p:spPr>
          <a:xfrm flipH="1">
            <a:off x="6084168" y="1644799"/>
            <a:ext cx="648072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9" name="표 1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466321"/>
              </p:ext>
            </p:extLst>
          </p:nvPr>
        </p:nvGraphicFramePr>
        <p:xfrm>
          <a:off x="1619672" y="780703"/>
          <a:ext cx="1584176" cy="1121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</a:tblGrid>
              <a:tr h="3290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안전관리과</a:t>
                      </a:r>
                    </a:p>
                  </a:txBody>
                  <a:tcPr/>
                </a:tc>
              </a:tr>
              <a:tr h="422093"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  안전점검 및 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점검결과서  작성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290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/>
                        <a:t>      </a:t>
                      </a:r>
                      <a:r>
                        <a:rPr lang="ko-KR" altLang="en-US" sz="1200" dirty="0" smtClean="0"/>
                        <a:t>완료</a:t>
                      </a:r>
                      <a:endParaRPr lang="ko-KR" altLang="en-US" sz="7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0" name="표 1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392647"/>
              </p:ext>
            </p:extLst>
          </p:nvPr>
        </p:nvGraphicFramePr>
        <p:xfrm>
          <a:off x="4139952" y="780703"/>
          <a:ext cx="1728192" cy="108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/>
              </a:tblGrid>
              <a:tr h="3600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건설사업관리단</a:t>
                      </a:r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점검결과서 접수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600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/>
                        <a:t>   </a:t>
                      </a:r>
                      <a:r>
                        <a:rPr lang="ko-KR" altLang="en-US" sz="1200" dirty="0" smtClean="0"/>
                        <a:t>조치결과서 승인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" name="표 1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77144"/>
              </p:ext>
            </p:extLst>
          </p:nvPr>
        </p:nvGraphicFramePr>
        <p:xfrm>
          <a:off x="6876256" y="780707"/>
          <a:ext cx="1584176" cy="112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</a:tblGrid>
              <a:tr h="334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시공사</a:t>
                      </a:r>
                    </a:p>
                  </a:txBody>
                  <a:tcPr/>
                </a:tc>
              </a:tr>
              <a:tr h="334105"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점검결과서 접수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4119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  </a:t>
                      </a:r>
                      <a:r>
                        <a:rPr lang="ko-KR" altLang="en-US" sz="1200" baseline="0" dirty="0" smtClean="0"/>
                        <a:t>조치 및 </a:t>
                      </a:r>
                      <a:endParaRPr lang="en-US" altLang="ko-KR" sz="1200" baseline="0" dirty="0" smtClean="0"/>
                    </a:p>
                    <a:p>
                      <a:pPr latinLnBrk="1"/>
                      <a:r>
                        <a:rPr lang="en-US" altLang="ko-KR" sz="1200" baseline="0" dirty="0" smtClean="0"/>
                        <a:t>   </a:t>
                      </a:r>
                      <a:r>
                        <a:rPr lang="ko-KR" altLang="en-US" sz="1200" dirty="0" smtClean="0"/>
                        <a:t>조치결과서 작성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" name="표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222505"/>
              </p:ext>
            </p:extLst>
          </p:nvPr>
        </p:nvGraphicFramePr>
        <p:xfrm>
          <a:off x="3635896" y="2364883"/>
          <a:ext cx="1584176" cy="1008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</a:tblGrid>
              <a:tr h="33603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발주처</a:t>
                      </a:r>
                    </a:p>
                  </a:txBody>
                  <a:tcPr/>
                </a:tc>
              </a:tr>
              <a:tr h="336037"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점검결과서 확인</a:t>
                      </a:r>
                      <a:endParaRPr lang="ko-KR" alt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3360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 smtClean="0"/>
                        <a:t>   </a:t>
                      </a:r>
                      <a:r>
                        <a:rPr lang="ko-KR" altLang="en-US" sz="1200" dirty="0" smtClean="0"/>
                        <a:t>조치결과서 승인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53" name="그룹 152"/>
          <p:cNvGrpSpPr/>
          <p:nvPr/>
        </p:nvGrpSpPr>
        <p:grpSpPr>
          <a:xfrm>
            <a:off x="2915816" y="1932831"/>
            <a:ext cx="1656184" cy="2160240"/>
            <a:chOff x="1619672" y="2204864"/>
            <a:chExt cx="1944216" cy="2736304"/>
          </a:xfrm>
        </p:grpSpPr>
        <p:cxnSp>
          <p:nvCxnSpPr>
            <p:cNvPr id="154" name="직선 연결선 153"/>
            <p:cNvCxnSpPr/>
            <p:nvPr/>
          </p:nvCxnSpPr>
          <p:spPr>
            <a:xfrm>
              <a:off x="3563888" y="4077072"/>
              <a:ext cx="0" cy="8640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/>
            <p:cNvCxnSpPr/>
            <p:nvPr/>
          </p:nvCxnSpPr>
          <p:spPr>
            <a:xfrm flipH="1">
              <a:off x="1619672" y="4941168"/>
              <a:ext cx="194421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직선 화살표 연결선 155"/>
            <p:cNvCxnSpPr/>
            <p:nvPr/>
          </p:nvCxnSpPr>
          <p:spPr>
            <a:xfrm flipV="1">
              <a:off x="1619672" y="2204864"/>
              <a:ext cx="0" cy="273630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그룹 156"/>
          <p:cNvGrpSpPr/>
          <p:nvPr/>
        </p:nvGrpSpPr>
        <p:grpSpPr>
          <a:xfrm>
            <a:off x="2339752" y="1932831"/>
            <a:ext cx="2016224" cy="1872208"/>
            <a:chOff x="899592" y="2204864"/>
            <a:chExt cx="2160240" cy="2304256"/>
          </a:xfrm>
        </p:grpSpPr>
        <p:cxnSp>
          <p:nvCxnSpPr>
            <p:cNvPr id="158" name="직선 연결선 157"/>
            <p:cNvCxnSpPr/>
            <p:nvPr/>
          </p:nvCxnSpPr>
          <p:spPr>
            <a:xfrm>
              <a:off x="899592" y="2204864"/>
              <a:ext cx="0" cy="2304256"/>
            </a:xfrm>
            <a:prstGeom prst="line">
              <a:avLst/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 158"/>
            <p:cNvCxnSpPr/>
            <p:nvPr/>
          </p:nvCxnSpPr>
          <p:spPr>
            <a:xfrm>
              <a:off x="899592" y="4509120"/>
              <a:ext cx="2160240" cy="0"/>
            </a:xfrm>
            <a:prstGeom prst="line">
              <a:avLst/>
            </a:prstGeom>
            <a:ln>
              <a:solidFill>
                <a:srgbClr val="00B05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/>
            <p:cNvCxnSpPr/>
            <p:nvPr/>
          </p:nvCxnSpPr>
          <p:spPr>
            <a:xfrm flipV="1">
              <a:off x="3059832" y="4077072"/>
              <a:ext cx="0" cy="432048"/>
            </a:xfrm>
            <a:prstGeom prst="straightConnector1">
              <a:avLst/>
            </a:prstGeom>
            <a:ln>
              <a:solidFill>
                <a:srgbClr val="00B050"/>
              </a:solidFill>
              <a:prstDash val="lg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1" name="직선 화살표 연결선 160"/>
          <p:cNvCxnSpPr/>
          <p:nvPr/>
        </p:nvCxnSpPr>
        <p:spPr>
          <a:xfrm>
            <a:off x="4879082" y="1932831"/>
            <a:ext cx="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/>
          <p:nvPr/>
        </p:nvCxnSpPr>
        <p:spPr>
          <a:xfrm flipV="1">
            <a:off x="1691682" y="1338027"/>
            <a:ext cx="135632" cy="8384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/>
          <p:nvPr/>
        </p:nvCxnSpPr>
        <p:spPr>
          <a:xfrm flipH="1">
            <a:off x="4211960" y="1644799"/>
            <a:ext cx="14401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/>
          <p:nvPr/>
        </p:nvCxnSpPr>
        <p:spPr>
          <a:xfrm flipV="1">
            <a:off x="4220344" y="1293637"/>
            <a:ext cx="135632" cy="8384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/>
          <p:nvPr/>
        </p:nvCxnSpPr>
        <p:spPr>
          <a:xfrm flipV="1">
            <a:off x="6939386" y="1267987"/>
            <a:ext cx="135632" cy="8384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/>
          <p:cNvCxnSpPr/>
          <p:nvPr/>
        </p:nvCxnSpPr>
        <p:spPr>
          <a:xfrm flipH="1">
            <a:off x="6948266" y="1671433"/>
            <a:ext cx="14401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 flipH="1">
            <a:off x="3707904" y="3189505"/>
            <a:ext cx="14401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/>
          <p:nvPr/>
        </p:nvCxnSpPr>
        <p:spPr>
          <a:xfrm flipV="1">
            <a:off x="3706920" y="2833423"/>
            <a:ext cx="135632" cy="8384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/>
          <p:cNvCxnSpPr/>
          <p:nvPr/>
        </p:nvCxnSpPr>
        <p:spPr>
          <a:xfrm flipH="1">
            <a:off x="1691680" y="1716807"/>
            <a:ext cx="14401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/>
          <p:cNvCxnSpPr/>
          <p:nvPr/>
        </p:nvCxnSpPr>
        <p:spPr>
          <a:xfrm>
            <a:off x="7020272" y="3126254"/>
            <a:ext cx="360040" cy="0"/>
          </a:xfrm>
          <a:prstGeom prst="straightConnector1">
            <a:avLst/>
          </a:prstGeom>
          <a:ln>
            <a:solidFill>
              <a:srgbClr val="00B050"/>
            </a:solidFill>
            <a:prstDash val="lg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/>
          <p:cNvCxnSpPr/>
          <p:nvPr/>
        </p:nvCxnSpPr>
        <p:spPr>
          <a:xfrm flipH="1">
            <a:off x="6983776" y="3261886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7380312" y="2973858"/>
            <a:ext cx="1368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+mn-ea"/>
              </a:rPr>
              <a:t>점검결과 처리흐름</a:t>
            </a:r>
            <a:endParaRPr lang="en-US" altLang="ko-KR" sz="1100" dirty="0" smtClean="0">
              <a:latin typeface="+mn-ea"/>
            </a:endParaRPr>
          </a:p>
          <a:p>
            <a:pPr algn="ctr"/>
            <a:r>
              <a:rPr lang="ko-KR" altLang="en-US" sz="1100" dirty="0" smtClean="0">
                <a:latin typeface="+mn-ea"/>
              </a:rPr>
              <a:t>조치결과 처리흐름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173" name="Picture 2" descr="C:\Users\user\Desktop\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3" y="3156967"/>
            <a:ext cx="976104" cy="342900"/>
          </a:xfrm>
          <a:prstGeom prst="rect">
            <a:avLst/>
          </a:prstGeom>
          <a:noFill/>
        </p:spPr>
      </p:pic>
      <p:pic>
        <p:nvPicPr>
          <p:cNvPr id="174" name="Picture 3"/>
          <p:cNvPicPr>
            <a:picLocks noChangeAspect="1" noChangeArrowheads="1"/>
          </p:cNvPicPr>
          <p:nvPr/>
        </p:nvPicPr>
        <p:blipFill>
          <a:blip r:embed="rId3" cstate="print"/>
          <a:srcRect l="45454" t="22400" b="32801"/>
          <a:stretch>
            <a:fillRect/>
          </a:stretch>
        </p:blipFill>
        <p:spPr bwMode="auto">
          <a:xfrm>
            <a:off x="971600" y="3733031"/>
            <a:ext cx="93071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" name="TextBox 174"/>
          <p:cNvSpPr txBox="1"/>
          <p:nvPr/>
        </p:nvSpPr>
        <p:spPr>
          <a:xfrm>
            <a:off x="5702920" y="2868451"/>
            <a:ext cx="927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재조치요구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176" name="그룹 175"/>
          <p:cNvGrpSpPr/>
          <p:nvPr/>
        </p:nvGrpSpPr>
        <p:grpSpPr>
          <a:xfrm flipH="1">
            <a:off x="5292082" y="1978417"/>
            <a:ext cx="2160240" cy="855006"/>
            <a:chOff x="1619672" y="1863768"/>
            <a:chExt cx="1944216" cy="3077403"/>
          </a:xfrm>
        </p:grpSpPr>
        <p:cxnSp>
          <p:nvCxnSpPr>
            <p:cNvPr id="177" name="직선 연결선 176"/>
            <p:cNvCxnSpPr/>
            <p:nvPr/>
          </p:nvCxnSpPr>
          <p:spPr>
            <a:xfrm flipH="1">
              <a:off x="3563888" y="4941168"/>
              <a:ext cx="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 177"/>
            <p:cNvCxnSpPr/>
            <p:nvPr/>
          </p:nvCxnSpPr>
          <p:spPr>
            <a:xfrm flipH="1">
              <a:off x="1619672" y="4941168"/>
              <a:ext cx="194421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/>
            <p:cNvCxnSpPr/>
            <p:nvPr/>
          </p:nvCxnSpPr>
          <p:spPr>
            <a:xfrm flipH="1" flipV="1">
              <a:off x="1619672" y="1863768"/>
              <a:ext cx="0" cy="3077403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/>
          <p:cNvGrpSpPr/>
          <p:nvPr/>
        </p:nvGrpSpPr>
        <p:grpSpPr>
          <a:xfrm flipH="1">
            <a:off x="5184068" y="1932832"/>
            <a:ext cx="2070230" cy="288032"/>
            <a:chOff x="1619672" y="153573"/>
            <a:chExt cx="1944216" cy="4787595"/>
          </a:xfrm>
        </p:grpSpPr>
        <p:cxnSp>
          <p:nvCxnSpPr>
            <p:cNvPr id="181" name="직선 연결선 180"/>
            <p:cNvCxnSpPr/>
            <p:nvPr/>
          </p:nvCxnSpPr>
          <p:spPr>
            <a:xfrm flipH="1">
              <a:off x="3563888" y="153573"/>
              <a:ext cx="0" cy="47875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 flipH="1">
              <a:off x="1619672" y="4941168"/>
              <a:ext cx="194421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/>
            <p:nvPr/>
          </p:nvCxnSpPr>
          <p:spPr>
            <a:xfrm flipH="1" flipV="1">
              <a:off x="1619672" y="759746"/>
              <a:ext cx="0" cy="418142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/>
          <p:cNvSpPr txBox="1"/>
          <p:nvPr/>
        </p:nvSpPr>
        <p:spPr>
          <a:xfrm>
            <a:off x="5876528" y="2247287"/>
            <a:ext cx="9277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+mn-ea"/>
              </a:rPr>
              <a:t>재조치요구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255848" y="620690"/>
            <a:ext cx="1131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● 안전점검</a:t>
            </a:r>
            <a:endParaRPr lang="ko-KR" altLang="en-US" sz="1400" b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255848" y="4460338"/>
            <a:ext cx="1996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/>
              <a:t>● 건설기계안전점검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3906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6" y="524955"/>
            <a:ext cx="7594434" cy="449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37"/>
            <a:ext cx="282962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7.2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안전점검 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-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지적사항통보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안전점검결과 지적된 사항을 통보하면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건설사업관리자는 내용을 확인 후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시공사에게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조치요구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안전점검관리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 &gt;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지적사항통보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사업명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점검일자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점검유형 등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을 입력한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지적사항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기본조회 조건으로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점검일자는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개월전부터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오늘까지 조회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지적사항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확인 및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시공사에게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조치요구 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조치요구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처리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2721672" y="99892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2969447" y="998924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48441" y="2438961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368405" y="263311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824622" y="1805002"/>
            <a:ext cx="5895130" cy="36004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2060848" y="223543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_x223497848"/>
          <p:cNvSpPr>
            <a:spLocks noChangeArrowheads="1"/>
          </p:cNvSpPr>
          <p:nvPr/>
        </p:nvSpPr>
        <p:spPr bwMode="auto">
          <a:xfrm>
            <a:off x="7426959" y="460333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_x223794864"/>
          <p:cNvSpPr>
            <a:spLocks noChangeArrowheads="1"/>
          </p:cNvSpPr>
          <p:nvPr/>
        </p:nvSpPr>
        <p:spPr bwMode="auto">
          <a:xfrm>
            <a:off x="1824622" y="2392590"/>
            <a:ext cx="5895130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_x223794864"/>
          <p:cNvSpPr>
            <a:spLocks noChangeArrowheads="1"/>
          </p:cNvSpPr>
          <p:nvPr/>
        </p:nvSpPr>
        <p:spPr bwMode="auto">
          <a:xfrm>
            <a:off x="7303208" y="4802405"/>
            <a:ext cx="418952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_x223821840"/>
          <p:cNvSpPr>
            <a:spLocks noChangeArrowheads="1"/>
          </p:cNvSpPr>
          <p:nvPr/>
        </p:nvSpPr>
        <p:spPr bwMode="auto">
          <a:xfrm>
            <a:off x="3092378" y="168121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36583" y="3266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p106~108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60" y="929684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0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6" y="523724"/>
            <a:ext cx="7669298" cy="45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37"/>
            <a:ext cx="282962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7.3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안전점검 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-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점검결과접수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시공사가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안전점검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지적사항에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대한 접수 처리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안전점검관리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 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조치결과관리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사업명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점검일자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점검유형 등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을 입력한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지적사항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기본조회 조건으로 점검일자는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개월전부터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오늘까지 조회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지적사항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확인 및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지적사항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접수처리 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접수처리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처리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결과서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크게보기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점검결과서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pdf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파일로 다운로드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2748721" y="100714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2996496" y="1007145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43684" y="2450070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363647" y="264422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839478" y="1823492"/>
            <a:ext cx="6012668" cy="36004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_x223794864"/>
          <p:cNvSpPr>
            <a:spLocks noChangeArrowheads="1"/>
          </p:cNvSpPr>
          <p:nvPr/>
        </p:nvSpPr>
        <p:spPr bwMode="auto">
          <a:xfrm>
            <a:off x="6275396" y="3367963"/>
            <a:ext cx="418952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_x223821840"/>
          <p:cNvSpPr>
            <a:spLocks noChangeArrowheads="1"/>
          </p:cNvSpPr>
          <p:nvPr/>
        </p:nvSpPr>
        <p:spPr bwMode="auto">
          <a:xfrm>
            <a:off x="2883594" y="167948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7" name="_x223794864"/>
          <p:cNvSpPr>
            <a:spLocks noChangeArrowheads="1"/>
          </p:cNvSpPr>
          <p:nvPr/>
        </p:nvSpPr>
        <p:spPr bwMode="auto">
          <a:xfrm>
            <a:off x="6699399" y="3367963"/>
            <a:ext cx="1059596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72586" y="32660"/>
            <a:ext cx="1476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p109~110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49" name="_x223821840"/>
          <p:cNvSpPr>
            <a:spLocks noChangeArrowheads="1"/>
          </p:cNvSpPr>
          <p:nvPr/>
        </p:nvSpPr>
        <p:spPr bwMode="auto">
          <a:xfrm>
            <a:off x="6370575" y="320430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0" name="_x223497848"/>
          <p:cNvSpPr>
            <a:spLocks noChangeArrowheads="1"/>
          </p:cNvSpPr>
          <p:nvPr/>
        </p:nvSpPr>
        <p:spPr bwMode="auto">
          <a:xfrm>
            <a:off x="7205953" y="320316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60" y="929684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1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6" y="542275"/>
            <a:ext cx="7627774" cy="4525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37"/>
            <a:ext cx="282962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7.4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안전점검 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-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조치결과등록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772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시공사가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접수처리한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지적사항에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대한 조치사항을 등록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안전점검관리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 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조치결과관리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사업명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점검일자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점검유형 등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을 입력한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지적사항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기본조회 조건으로 점검일자는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개월전부터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오늘까지 조회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조치사항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건별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등록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장시간이 걸리는 조치사항을 제외하고 처리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을 위해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조치사항건별등록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조치결과 일괄 등록 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조치사항일괄등록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결과서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크게보기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점검결과서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pdf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파일로 다운로드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수정 시 에도 동일한 버튼을 이용하여 수정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2742047" y="102416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2989823" y="1024160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43679" y="2466517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363643" y="266066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802966" y="1847752"/>
            <a:ext cx="5969434" cy="32517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_x223794864"/>
          <p:cNvSpPr>
            <a:spLocks noChangeArrowheads="1"/>
          </p:cNvSpPr>
          <p:nvPr/>
        </p:nvSpPr>
        <p:spPr bwMode="auto">
          <a:xfrm>
            <a:off x="5449976" y="3362945"/>
            <a:ext cx="576064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_x223821840"/>
          <p:cNvSpPr>
            <a:spLocks noChangeArrowheads="1"/>
          </p:cNvSpPr>
          <p:nvPr/>
        </p:nvSpPr>
        <p:spPr bwMode="auto">
          <a:xfrm>
            <a:off x="2847082" y="163344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7" name="_x223794864"/>
          <p:cNvSpPr>
            <a:spLocks noChangeArrowheads="1"/>
          </p:cNvSpPr>
          <p:nvPr/>
        </p:nvSpPr>
        <p:spPr bwMode="auto">
          <a:xfrm>
            <a:off x="6641307" y="3362945"/>
            <a:ext cx="1088231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_x223794864"/>
          <p:cNvSpPr>
            <a:spLocks noChangeArrowheads="1"/>
          </p:cNvSpPr>
          <p:nvPr/>
        </p:nvSpPr>
        <p:spPr bwMode="auto">
          <a:xfrm>
            <a:off x="6045089" y="3362945"/>
            <a:ext cx="591455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336583" y="32660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p111~112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_x223821840"/>
          <p:cNvSpPr>
            <a:spLocks noChangeArrowheads="1"/>
          </p:cNvSpPr>
          <p:nvPr/>
        </p:nvSpPr>
        <p:spPr bwMode="auto">
          <a:xfrm>
            <a:off x="5526839" y="321745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4" name="_x223497848"/>
          <p:cNvSpPr>
            <a:spLocks noChangeArrowheads="1"/>
          </p:cNvSpPr>
          <p:nvPr/>
        </p:nvSpPr>
        <p:spPr bwMode="auto">
          <a:xfrm>
            <a:off x="7220240" y="321745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5" name="_x223821840"/>
          <p:cNvSpPr>
            <a:spLocks noChangeArrowheads="1"/>
          </p:cNvSpPr>
          <p:nvPr/>
        </p:nvSpPr>
        <p:spPr bwMode="auto">
          <a:xfrm>
            <a:off x="6250633" y="321745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60" y="945559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5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43" y="531789"/>
            <a:ext cx="7610399" cy="450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37"/>
            <a:ext cx="33121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7.5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안전점검 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-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조치결과 승인요청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92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등록한 조치결과를 건설사업관리자에게 승인요청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안전점검관리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 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조치결과관리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사업명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점검일자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점검유형 등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을 입력한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지적사항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기본조회 조건으로 점검일자는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개월전부터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오늘까지 조회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4,5.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기등록한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조치사항을 확인 및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수정시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조치사항건별등록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],[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조치사항일괄등록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건설사업관리자에게 승인 요청 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승인요청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7.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결과서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크게보기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점검결과서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pdf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파일로 다운로드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2720330" y="101111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2968106" y="1011114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42096" y="2432607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817762" y="1821390"/>
            <a:ext cx="5935588" cy="34518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5186288" y="317995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_x223497848"/>
          <p:cNvSpPr>
            <a:spLocks noChangeArrowheads="1"/>
          </p:cNvSpPr>
          <p:nvPr/>
        </p:nvSpPr>
        <p:spPr bwMode="auto">
          <a:xfrm>
            <a:off x="6409106" y="317995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_x223794864"/>
          <p:cNvSpPr>
            <a:spLocks noChangeArrowheads="1"/>
          </p:cNvSpPr>
          <p:nvPr/>
        </p:nvSpPr>
        <p:spPr bwMode="auto">
          <a:xfrm>
            <a:off x="5067300" y="3343867"/>
            <a:ext cx="592930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_x223821840"/>
          <p:cNvSpPr>
            <a:spLocks noChangeArrowheads="1"/>
          </p:cNvSpPr>
          <p:nvPr/>
        </p:nvSpPr>
        <p:spPr bwMode="auto">
          <a:xfrm>
            <a:off x="2897882" y="169853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7" name="_x223794864"/>
          <p:cNvSpPr>
            <a:spLocks noChangeArrowheads="1"/>
          </p:cNvSpPr>
          <p:nvPr/>
        </p:nvSpPr>
        <p:spPr bwMode="auto">
          <a:xfrm>
            <a:off x="6638108" y="3343867"/>
            <a:ext cx="1076549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_x223794864"/>
          <p:cNvSpPr>
            <a:spLocks noChangeArrowheads="1"/>
          </p:cNvSpPr>
          <p:nvPr/>
        </p:nvSpPr>
        <p:spPr bwMode="auto">
          <a:xfrm>
            <a:off x="5660231" y="3343867"/>
            <a:ext cx="581832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_x223821840"/>
          <p:cNvSpPr>
            <a:spLocks noChangeArrowheads="1"/>
          </p:cNvSpPr>
          <p:nvPr/>
        </p:nvSpPr>
        <p:spPr bwMode="auto">
          <a:xfrm>
            <a:off x="5834973" y="317995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" name="_x223794864"/>
          <p:cNvSpPr>
            <a:spLocks noChangeArrowheads="1"/>
          </p:cNvSpPr>
          <p:nvPr/>
        </p:nvSpPr>
        <p:spPr bwMode="auto">
          <a:xfrm>
            <a:off x="6255543" y="3343867"/>
            <a:ext cx="382563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_x223497848"/>
          <p:cNvSpPr>
            <a:spLocks noChangeArrowheads="1"/>
          </p:cNvSpPr>
          <p:nvPr/>
        </p:nvSpPr>
        <p:spPr bwMode="auto">
          <a:xfrm>
            <a:off x="7222910" y="317995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68630" y="32662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p113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5" name="_x215534728"/>
          <p:cNvSpPr>
            <a:spLocks noChangeArrowheads="1"/>
          </p:cNvSpPr>
          <p:nvPr/>
        </p:nvSpPr>
        <p:spPr bwMode="auto">
          <a:xfrm>
            <a:off x="406509" y="257595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60" y="929684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1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6" y="532867"/>
            <a:ext cx="7562971" cy="447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9" y="116637"/>
            <a:ext cx="40927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7.6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안전점검 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–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조치결과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 승인 및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승인요청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92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시공사가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승인 요청한 조치결과를 승인 처리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안전점검관리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 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조치결과관리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사업명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점검일자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점검유형 등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을 입력한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지적사항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기본조회 조건으로 점검일자는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개월전부터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오늘까지 조회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시공사가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승인 요청한 조치결과를 확인 및 승인 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조치결과처리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승인의견 입력 후 승인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재조치요구도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동일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조치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결과서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크게보기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점검결과서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pdf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파일로 다운로드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2708172" y="102064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2955946" y="1020638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42433" y="2543123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392221" y="268028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784426" y="1817589"/>
            <a:ext cx="5926062" cy="36118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6251713" y="305829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_x223821840"/>
          <p:cNvSpPr>
            <a:spLocks noChangeArrowheads="1"/>
          </p:cNvSpPr>
          <p:nvPr/>
        </p:nvSpPr>
        <p:spPr bwMode="auto">
          <a:xfrm>
            <a:off x="2864544" y="168424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7" name="_x223794864"/>
          <p:cNvSpPr>
            <a:spLocks noChangeArrowheads="1"/>
          </p:cNvSpPr>
          <p:nvPr/>
        </p:nvSpPr>
        <p:spPr bwMode="auto">
          <a:xfrm>
            <a:off x="6595752" y="3264793"/>
            <a:ext cx="1056754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9" name="_x223821840"/>
          <p:cNvSpPr>
            <a:spLocks noChangeArrowheads="1"/>
          </p:cNvSpPr>
          <p:nvPr/>
        </p:nvSpPr>
        <p:spPr bwMode="auto">
          <a:xfrm>
            <a:off x="7043799" y="306286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" name="_x223794864"/>
          <p:cNvSpPr>
            <a:spLocks noChangeArrowheads="1"/>
          </p:cNvSpPr>
          <p:nvPr/>
        </p:nvSpPr>
        <p:spPr bwMode="auto">
          <a:xfrm>
            <a:off x="6019688" y="3264793"/>
            <a:ext cx="576064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8084554" y="32662"/>
            <a:ext cx="1764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p115~116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085" y="948734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9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2" y="534963"/>
            <a:ext cx="7575747" cy="450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8" y="116637"/>
            <a:ext cx="460414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7.7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건설기계안전점검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-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투입전전문기관점검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 목록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92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노후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(5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년이상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된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건설기계를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현장에 투입하기 전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전문기관의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점검받은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내용을 등록 및 승인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안전관리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건설기계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안전점검관리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 &gt;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투입전전문기관점검관리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사업명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기계 등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을 입력한 후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점검내용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검색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목록에서 등록된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점검결과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더블 클릭하여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상세조회</a:t>
            </a:r>
            <a:endParaRPr lang="en-US" altLang="ko-KR" sz="1400" dirty="0" smtClean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점검내용을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등록할 경우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추가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등록한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점검결과를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일괄 승인 요청 시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담당사업별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탭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2722750" y="102461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2970525" y="1024608"/>
            <a:ext cx="46678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57964" y="2830284"/>
            <a:ext cx="1007083" cy="14496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451063" y="300466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781760" y="1849367"/>
            <a:ext cx="5976664" cy="329915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5509368" y="245062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_x223821840"/>
          <p:cNvSpPr>
            <a:spLocks noChangeArrowheads="1"/>
          </p:cNvSpPr>
          <p:nvPr/>
        </p:nvSpPr>
        <p:spPr bwMode="auto">
          <a:xfrm>
            <a:off x="2897882" y="171123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7" name="_x223794864"/>
          <p:cNvSpPr>
            <a:spLocks noChangeArrowheads="1"/>
          </p:cNvSpPr>
          <p:nvPr/>
        </p:nvSpPr>
        <p:spPr bwMode="auto">
          <a:xfrm>
            <a:off x="1800558" y="2564078"/>
            <a:ext cx="5921861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9" name="_x223821840"/>
          <p:cNvSpPr>
            <a:spLocks noChangeArrowheads="1"/>
          </p:cNvSpPr>
          <p:nvPr/>
        </p:nvSpPr>
        <p:spPr bwMode="auto">
          <a:xfrm>
            <a:off x="7390668" y="453763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" name="_x223794864"/>
          <p:cNvSpPr>
            <a:spLocks noChangeArrowheads="1"/>
          </p:cNvSpPr>
          <p:nvPr/>
        </p:nvSpPr>
        <p:spPr bwMode="auto">
          <a:xfrm>
            <a:off x="7300366" y="4680507"/>
            <a:ext cx="44304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_x217931032"/>
          <p:cNvSpPr>
            <a:spLocks noChangeArrowheads="1"/>
          </p:cNvSpPr>
          <p:nvPr/>
        </p:nvSpPr>
        <p:spPr bwMode="auto">
          <a:xfrm>
            <a:off x="1800557" y="2225081"/>
            <a:ext cx="1457365" cy="14496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_x223821840"/>
          <p:cNvSpPr>
            <a:spLocks noChangeArrowheads="1"/>
          </p:cNvSpPr>
          <p:nvPr/>
        </p:nvSpPr>
        <p:spPr bwMode="auto">
          <a:xfrm>
            <a:off x="3220965" y="2227167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46345" y="32662"/>
            <a:ext cx="1188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p136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960" y="968863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14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7" y="535358"/>
            <a:ext cx="7482142" cy="449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8" y="116637"/>
            <a:ext cx="4604146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7.8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건설기계안전점검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-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투입전전문기관점검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 등록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투입전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안전점검관리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정보 입력 및 수정 후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저장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정보 저장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2. 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등록한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투입전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안전점검관리 등록 내역 삭제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최종 내용 확인 후 건설사업관리자 확인 요청 시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확인요청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건설사업관리단은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투입전전문기관점검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목록에서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시공사가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요청한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점검건을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승인 처리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6292926" y="454626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6716404" y="454569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215477" y="777574"/>
            <a:ext cx="7401025" cy="322749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_x223821840"/>
          <p:cNvSpPr>
            <a:spLocks noChangeArrowheads="1"/>
          </p:cNvSpPr>
          <p:nvPr/>
        </p:nvSpPr>
        <p:spPr bwMode="auto">
          <a:xfrm>
            <a:off x="5780300" y="454512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" name="_x223794864"/>
          <p:cNvSpPr>
            <a:spLocks noChangeArrowheads="1"/>
          </p:cNvSpPr>
          <p:nvPr/>
        </p:nvSpPr>
        <p:spPr bwMode="auto">
          <a:xfrm>
            <a:off x="5573533" y="4734669"/>
            <a:ext cx="494798" cy="18152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_x223794864"/>
          <p:cNvSpPr>
            <a:spLocks noChangeArrowheads="1"/>
          </p:cNvSpPr>
          <p:nvPr/>
        </p:nvSpPr>
        <p:spPr bwMode="auto">
          <a:xfrm>
            <a:off x="6077856" y="4733165"/>
            <a:ext cx="504056" cy="18152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_x223794864"/>
          <p:cNvSpPr>
            <a:spLocks noChangeArrowheads="1"/>
          </p:cNvSpPr>
          <p:nvPr/>
        </p:nvSpPr>
        <p:spPr bwMode="auto">
          <a:xfrm>
            <a:off x="6581912" y="4732573"/>
            <a:ext cx="467515" cy="18152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829019" y="3266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p137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59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038" y="116637"/>
            <a:ext cx="152798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1.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시스템 개요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3676" y="548680"/>
            <a:ext cx="9613068" cy="3816424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직사각형 44"/>
          <p:cNvSpPr/>
          <p:nvPr/>
        </p:nvSpPr>
        <p:spPr bwMode="auto">
          <a:xfrm>
            <a:off x="188020" y="4437112"/>
            <a:ext cx="9588722" cy="2340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en-US" altLang="ko-KR" sz="1400" dirty="0" smtClean="0">
                <a:latin typeface="서울남산체 B" pitchFamily="18" charset="-127"/>
                <a:ea typeface="서울남산체 B" pitchFamily="18" charset="-127"/>
              </a:rPr>
              <a:t>  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One-PMIS(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건설정보관리시스템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란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?</a:t>
            </a:r>
          </a:p>
          <a:p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  -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서울시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자치구포함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)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발주 공사의 체계적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•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과학적 관리를 위한 시스템</a:t>
            </a:r>
            <a:endParaRPr lang="en-US" altLang="ko-KR" sz="1400" dirty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  -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주요기능 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공정관리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업무보고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일일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주간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월간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),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전자문서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업무지시 및 보고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),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안전점검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실적평가 등 이력관리</a:t>
            </a:r>
            <a:endParaRPr lang="en-US" altLang="ko-KR" sz="1400" dirty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                  ,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준공도면관리 등 자료관리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적정임금 등</a:t>
            </a:r>
            <a:endParaRPr lang="en-US" altLang="ko-KR" sz="1400" dirty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 err="1">
                <a:latin typeface="서울남산체 B" pitchFamily="18" charset="-127"/>
                <a:ea typeface="서울남산체 B" pitchFamily="18" charset="-127"/>
              </a:rPr>
              <a:t>건설알림이란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?</a:t>
            </a:r>
          </a:p>
          <a:p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  -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시민에게 공사현장 정보를 실시간 공개하는 시스템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시민공개용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  -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주요기능 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공사개요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계약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•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집행현황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현장사진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공사참여자 등</a:t>
            </a:r>
            <a:endParaRPr lang="en-US" altLang="ko-KR" sz="1400" dirty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관리사업 종류</a:t>
            </a:r>
            <a:endParaRPr lang="en-US" altLang="ko-KR" sz="1400" dirty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  -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장기사업 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공사금액 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10</a:t>
            </a:r>
            <a:r>
              <a:rPr lang="ko-KR" altLang="en-US" sz="1400" dirty="0" err="1">
                <a:latin typeface="서울남산체 B" pitchFamily="18" charset="-127"/>
                <a:ea typeface="서울남산체 B" pitchFamily="18" charset="-127"/>
              </a:rPr>
              <a:t>억이상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공사기간이 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1</a:t>
            </a:r>
            <a:r>
              <a:rPr lang="ko-KR" altLang="en-US" sz="1400" dirty="0" err="1">
                <a:latin typeface="서울남산체 B" pitchFamily="18" charset="-127"/>
                <a:ea typeface="서울남산체 B" pitchFamily="18" charset="-127"/>
              </a:rPr>
              <a:t>년이상인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 사업</a:t>
            </a:r>
            <a:endParaRPr lang="en-US" altLang="ko-KR" sz="1400" dirty="0"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  -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단기사업 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: 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장기사업을 제외한 공사금액이 </a:t>
            </a:r>
            <a:r>
              <a:rPr lang="en-US" altLang="ko-KR" sz="1400" dirty="0">
                <a:latin typeface="서울남산체 B" pitchFamily="18" charset="-127"/>
                <a:ea typeface="서울남산체 B" pitchFamily="18" charset="-127"/>
              </a:rPr>
              <a:t>2</a:t>
            </a:r>
            <a:r>
              <a:rPr lang="ko-KR" altLang="en-US" sz="1400" dirty="0" err="1">
                <a:latin typeface="서울남산체 B" pitchFamily="18" charset="-127"/>
                <a:ea typeface="서울남산체 B" pitchFamily="18" charset="-127"/>
              </a:rPr>
              <a:t>천만원</a:t>
            </a:r>
            <a:r>
              <a:rPr lang="ko-KR" altLang="en-US" sz="1400" dirty="0">
                <a:latin typeface="서울남산체 B" pitchFamily="18" charset="-127"/>
                <a:ea typeface="서울남산체 B" pitchFamily="18" charset="-127"/>
              </a:rPr>
              <a:t> 이상인 사업</a:t>
            </a:r>
            <a:endParaRPr lang="en-US" altLang="ko-KR" sz="14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472998072" descr="EMB00002a1415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29" y="4513875"/>
            <a:ext cx="157163" cy="1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_x472998072" descr="EMB00002a1415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41" y="5373220"/>
            <a:ext cx="157163" cy="1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_x472998072" descr="EMB00002a14158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41" y="6008145"/>
            <a:ext cx="157163" cy="1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876642" y="32662"/>
            <a:ext cx="972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6" y="580578"/>
            <a:ext cx="5764684" cy="3772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5276242" y="3753038"/>
            <a:ext cx="450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https://pmis.eseoul.go.kr</a:t>
            </a:r>
            <a:endParaRPr lang="ko-KR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1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59651896" descr="EMB00000f9807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36" y="551650"/>
            <a:ext cx="7560264" cy="445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37"/>
            <a:ext cx="3312125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7.9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안전보건 활동 문서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-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문서 등록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안전보건 활동문서를 관리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등록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수정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재등록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안전보건 활동 문서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착공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시공단계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문서명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클릭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문서의 상세정보 검색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등록시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등록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문서 등록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 등록 후 승인주체가 승인처리 하지 않은 경우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수정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문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서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수정 및 삭제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 등록 후 승인주체가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반려처리한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경우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재등록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문서 재등록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7. 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양식 다운로드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등록된 양식 다운로드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7683822" y="479946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826208" y="1320800"/>
            <a:ext cx="5857614" cy="354417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_x223821840"/>
          <p:cNvSpPr>
            <a:spLocks noChangeArrowheads="1"/>
          </p:cNvSpPr>
          <p:nvPr/>
        </p:nvSpPr>
        <p:spPr bwMode="auto">
          <a:xfrm>
            <a:off x="2107890" y="123666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_x223794864"/>
          <p:cNvSpPr>
            <a:spLocks noChangeArrowheads="1"/>
          </p:cNvSpPr>
          <p:nvPr/>
        </p:nvSpPr>
        <p:spPr bwMode="auto">
          <a:xfrm>
            <a:off x="7293154" y="4789777"/>
            <a:ext cx="382101" cy="15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" name="_x223794864"/>
          <p:cNvSpPr>
            <a:spLocks noChangeArrowheads="1"/>
          </p:cNvSpPr>
          <p:nvPr/>
        </p:nvSpPr>
        <p:spPr bwMode="auto">
          <a:xfrm>
            <a:off x="303279" y="1532602"/>
            <a:ext cx="1408567" cy="1674839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_x223794864"/>
          <p:cNvSpPr>
            <a:spLocks noChangeArrowheads="1"/>
          </p:cNvSpPr>
          <p:nvPr/>
        </p:nvSpPr>
        <p:spPr bwMode="auto">
          <a:xfrm>
            <a:off x="5695052" y="1878222"/>
            <a:ext cx="382101" cy="15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9" name="_x223794864"/>
          <p:cNvSpPr>
            <a:spLocks noChangeArrowheads="1"/>
          </p:cNvSpPr>
          <p:nvPr/>
        </p:nvSpPr>
        <p:spPr bwMode="auto">
          <a:xfrm>
            <a:off x="5692952" y="2040198"/>
            <a:ext cx="382101" cy="15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_x223504968"/>
          <p:cNvSpPr>
            <a:spLocks noChangeArrowheads="1"/>
          </p:cNvSpPr>
          <p:nvPr/>
        </p:nvSpPr>
        <p:spPr bwMode="auto">
          <a:xfrm>
            <a:off x="6083624" y="189510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2" name="_x223504968"/>
          <p:cNvSpPr>
            <a:spLocks noChangeArrowheads="1"/>
          </p:cNvSpPr>
          <p:nvPr/>
        </p:nvSpPr>
        <p:spPr bwMode="auto">
          <a:xfrm>
            <a:off x="6088592" y="204020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444594" y="32660"/>
            <a:ext cx="1500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p125~135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_x215534728"/>
          <p:cNvSpPr>
            <a:spLocks noChangeArrowheads="1"/>
          </p:cNvSpPr>
          <p:nvPr/>
        </p:nvSpPr>
        <p:spPr bwMode="auto">
          <a:xfrm>
            <a:off x="202754" y="146116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0" name="_x223794864"/>
          <p:cNvSpPr>
            <a:spLocks noChangeArrowheads="1"/>
          </p:cNvSpPr>
          <p:nvPr/>
        </p:nvSpPr>
        <p:spPr bwMode="auto">
          <a:xfrm>
            <a:off x="1832150" y="4796098"/>
            <a:ext cx="599776" cy="15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3" name="_x223504968"/>
          <p:cNvSpPr>
            <a:spLocks noChangeArrowheads="1"/>
          </p:cNvSpPr>
          <p:nvPr/>
        </p:nvSpPr>
        <p:spPr bwMode="auto">
          <a:xfrm>
            <a:off x="1684414" y="479610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36" y="512676"/>
            <a:ext cx="7649164" cy="44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_x223794864"/>
          <p:cNvSpPr>
            <a:spLocks noChangeArrowheads="1"/>
          </p:cNvSpPr>
          <p:nvPr/>
        </p:nvSpPr>
        <p:spPr bwMode="auto">
          <a:xfrm>
            <a:off x="3017978" y="643037"/>
            <a:ext cx="420311" cy="16502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_x223504968"/>
          <p:cNvSpPr>
            <a:spLocks noChangeArrowheads="1"/>
          </p:cNvSpPr>
          <p:nvPr/>
        </p:nvSpPr>
        <p:spPr bwMode="auto">
          <a:xfrm>
            <a:off x="2754213" y="65151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60" y="584684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53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259650376" descr="EMB00000f9807a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1" y="549745"/>
            <a:ext cx="7644209" cy="449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8" y="116637"/>
            <a:ext cx="7967512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7.9 </a:t>
            </a:r>
            <a:r>
              <a:rPr kumimoji="0" lang="ko-KR" altLang="en-US" sz="16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안전보건 활동 문서</a:t>
            </a:r>
            <a:r>
              <a:rPr kumimoji="0" lang="en-US" altLang="ko-KR" sz="16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-</a:t>
            </a:r>
            <a:r>
              <a:rPr kumimoji="0" lang="ko-KR" altLang="en-US" sz="16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문서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승인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/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반려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/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접수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/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재접수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안전보건 활동문서를 관리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승인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반려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승인취소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안전보건 활동 문서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착공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시공단계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문서명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문서의 상세정보 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승인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반려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문서 승인 혹은 반려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승인취소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문서 승인취소 후 등록주체가 재등록가능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853706" y="1335748"/>
            <a:ext cx="5918696" cy="34065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_x223821840"/>
          <p:cNvSpPr>
            <a:spLocks noChangeArrowheads="1"/>
          </p:cNvSpPr>
          <p:nvPr/>
        </p:nvSpPr>
        <p:spPr bwMode="auto">
          <a:xfrm>
            <a:off x="4124114" y="123276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1" name="_x223794864"/>
          <p:cNvSpPr>
            <a:spLocks noChangeArrowheads="1"/>
          </p:cNvSpPr>
          <p:nvPr/>
        </p:nvSpPr>
        <p:spPr bwMode="auto">
          <a:xfrm>
            <a:off x="272026" y="1556793"/>
            <a:ext cx="1408567" cy="165618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_x223794864"/>
          <p:cNvSpPr>
            <a:spLocks noChangeArrowheads="1"/>
          </p:cNvSpPr>
          <p:nvPr/>
        </p:nvSpPr>
        <p:spPr bwMode="auto">
          <a:xfrm>
            <a:off x="5750646" y="1880828"/>
            <a:ext cx="382101" cy="15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_x223504968"/>
          <p:cNvSpPr>
            <a:spLocks noChangeArrowheads="1"/>
          </p:cNvSpPr>
          <p:nvPr/>
        </p:nvSpPr>
        <p:spPr bwMode="auto">
          <a:xfrm>
            <a:off x="6139218" y="188968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2" name="_x223504968"/>
          <p:cNvSpPr>
            <a:spLocks noChangeArrowheads="1"/>
          </p:cNvSpPr>
          <p:nvPr/>
        </p:nvSpPr>
        <p:spPr bwMode="auto">
          <a:xfrm>
            <a:off x="6151982" y="222216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3" name="_x223794864"/>
          <p:cNvSpPr>
            <a:spLocks noChangeArrowheads="1"/>
          </p:cNvSpPr>
          <p:nvPr/>
        </p:nvSpPr>
        <p:spPr bwMode="auto">
          <a:xfrm>
            <a:off x="5750646" y="2222164"/>
            <a:ext cx="382101" cy="15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5" name="_x223794864"/>
          <p:cNvSpPr>
            <a:spLocks noChangeArrowheads="1"/>
          </p:cNvSpPr>
          <p:nvPr/>
        </p:nvSpPr>
        <p:spPr bwMode="auto">
          <a:xfrm>
            <a:off x="6981132" y="4827152"/>
            <a:ext cx="382101" cy="15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_x223794864"/>
          <p:cNvSpPr>
            <a:spLocks noChangeArrowheads="1"/>
          </p:cNvSpPr>
          <p:nvPr/>
        </p:nvSpPr>
        <p:spPr bwMode="auto">
          <a:xfrm>
            <a:off x="7377176" y="4827152"/>
            <a:ext cx="382101" cy="15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_x223504968"/>
          <p:cNvSpPr>
            <a:spLocks noChangeArrowheads="1"/>
          </p:cNvSpPr>
          <p:nvPr/>
        </p:nvSpPr>
        <p:spPr bwMode="auto">
          <a:xfrm>
            <a:off x="7043794" y="463317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2" name="_x223504968"/>
          <p:cNvSpPr>
            <a:spLocks noChangeArrowheads="1"/>
          </p:cNvSpPr>
          <p:nvPr/>
        </p:nvSpPr>
        <p:spPr bwMode="auto">
          <a:xfrm>
            <a:off x="7480903" y="463317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444594" y="32660"/>
            <a:ext cx="15005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p125~135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9" name="_x215534728"/>
          <p:cNvSpPr>
            <a:spLocks noChangeArrowheads="1"/>
          </p:cNvSpPr>
          <p:nvPr/>
        </p:nvSpPr>
        <p:spPr bwMode="auto">
          <a:xfrm>
            <a:off x="188022" y="146116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36" y="505358"/>
            <a:ext cx="7649164" cy="44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_x223794864"/>
          <p:cNvSpPr>
            <a:spLocks noChangeArrowheads="1"/>
          </p:cNvSpPr>
          <p:nvPr/>
        </p:nvSpPr>
        <p:spPr bwMode="auto">
          <a:xfrm>
            <a:off x="3033952" y="635417"/>
            <a:ext cx="420311" cy="16502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0" name="_x223504968"/>
          <p:cNvSpPr>
            <a:spLocks noChangeArrowheads="1"/>
          </p:cNvSpPr>
          <p:nvPr/>
        </p:nvSpPr>
        <p:spPr bwMode="auto">
          <a:xfrm>
            <a:off x="2770185" y="64389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60" y="584684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171786" y="2384884"/>
            <a:ext cx="5832648" cy="1606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9.1 </a:t>
            </a:r>
            <a:r>
              <a:rPr lang="ko-KR" alt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건설알림이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화면 상단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9.2 </a:t>
            </a:r>
            <a:r>
              <a:rPr lang="ko-KR" alt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건설알림이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화면 하단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9</a:t>
            </a: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.3 </a:t>
            </a:r>
            <a:r>
              <a:rPr lang="ko-KR" alt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건설알림이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</a:t>
            </a: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&gt; 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지도검색 서비스</a:t>
            </a:r>
            <a:endParaRPr lang="en-US" altLang="ko-KR" sz="2300" b="1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3" y="1223963"/>
            <a:ext cx="406393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9. </a:t>
            </a:r>
            <a:r>
              <a:rPr lang="ko-KR" altLang="en-US" sz="4000" b="1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건설알림이</a:t>
            </a:r>
            <a:r>
              <a:rPr lang="ko-KR" alt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소개</a:t>
            </a:r>
            <a:endParaRPr lang="ko-KR" altLang="en-US" sz="4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29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1038" y="116637"/>
            <a:ext cx="25394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1.1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건설알림이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 화면 상단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4" y="553034"/>
            <a:ext cx="9613068" cy="451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직사각형 48"/>
          <p:cNvSpPr/>
          <p:nvPr/>
        </p:nvSpPr>
        <p:spPr bwMode="auto">
          <a:xfrm>
            <a:off x="163674" y="5085184"/>
            <a:ext cx="9613068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pPr>
              <a:defRPr lang="ko-KR" altLang="en-US"/>
            </a:pP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1.</a:t>
            </a:r>
            <a:r>
              <a:rPr lang="ko-KR" altLang="ko-KR" sz="1600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ko-KR" sz="1600" dirty="0" err="1" smtClean="0">
                <a:latin typeface="서울남산체 B" pitchFamily="18" charset="-127"/>
                <a:ea typeface="서울남산체 B" pitchFamily="18" charset="-127"/>
              </a:rPr>
              <a:t>메인메뉴</a:t>
            </a:r>
            <a:r>
              <a:rPr lang="ko-KR" altLang="ko-KR" sz="1600" dirty="0" smtClean="0">
                <a:latin typeface="서울남산체 B" pitchFamily="18" charset="-127"/>
                <a:ea typeface="서울남산체 B" pitchFamily="18" charset="-127"/>
              </a:rPr>
              <a:t> 7개, 서브메뉴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23</a:t>
            </a:r>
            <a:r>
              <a:rPr lang="ko-KR" altLang="ko-KR" sz="1600" dirty="0" smtClean="0">
                <a:latin typeface="서울남산체 B" pitchFamily="18" charset="-127"/>
                <a:ea typeface="서울남산체 B" pitchFamily="18" charset="-127"/>
              </a:rPr>
              <a:t>개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팝업메뉴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2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개</a:t>
            </a:r>
            <a:endParaRPr lang="ko-KR" altLang="ko-KR" sz="1600" dirty="0" smtClean="0">
              <a:latin typeface="서울남산체 B" pitchFamily="18" charset="-127"/>
              <a:ea typeface="서울남산체 B" pitchFamily="18" charset="-127"/>
            </a:endParaRPr>
          </a:p>
          <a:p>
            <a:pPr>
              <a:defRPr lang="ko-KR" altLang="en-US"/>
            </a:pP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2.</a:t>
            </a:r>
            <a:r>
              <a:rPr lang="ko-KR" altLang="ko-KR" sz="1600" dirty="0" smtClean="0">
                <a:latin typeface="서울남산체 B" pitchFamily="18" charset="-127"/>
                <a:ea typeface="서울남산체 B" pitchFamily="18" charset="-127"/>
              </a:rPr>
              <a:t> 분야별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ko-KR" altLang="ko-KR" sz="1600" dirty="0" smtClean="0">
                <a:latin typeface="서울남산체 B" pitchFamily="18" charset="-127"/>
                <a:ea typeface="서울남산체 B" pitchFamily="18" charset="-127"/>
              </a:rPr>
              <a:t>, 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ko-KR" sz="1600" dirty="0" smtClean="0">
                <a:latin typeface="서울남산체 B" pitchFamily="18" charset="-127"/>
                <a:ea typeface="서울남산체 B" pitchFamily="18" charset="-127"/>
              </a:rPr>
              <a:t>행정구역별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ko-KR" altLang="ko-KR" sz="1600" dirty="0" smtClean="0">
                <a:latin typeface="서울남산체 B" pitchFamily="18" charset="-127"/>
                <a:ea typeface="서울남산체 B" pitchFamily="18" charset="-127"/>
              </a:rPr>
              <a:t>,  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4.</a:t>
            </a:r>
            <a:r>
              <a:rPr lang="ko-KR" altLang="ko-KR" sz="1600" dirty="0" smtClean="0"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항목별 </a:t>
            </a:r>
            <a:r>
              <a:rPr lang="ko-KR" altLang="ko-KR" sz="1600" dirty="0" smtClean="0">
                <a:latin typeface="서울남산체 B" pitchFamily="18" charset="-127"/>
                <a:ea typeface="서울남산체 B" pitchFamily="18" charset="-127"/>
              </a:rPr>
              <a:t>상세검색 검색 제공</a:t>
            </a:r>
          </a:p>
          <a:p>
            <a:pPr>
              <a:defRPr lang="ko-KR" altLang="en-US"/>
            </a:pP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5.</a:t>
            </a:r>
            <a:r>
              <a:rPr lang="ko-KR" altLang="ko-KR" sz="1600" dirty="0" smtClean="0">
                <a:latin typeface="서울남산체 B" pitchFamily="18" charset="-127"/>
                <a:ea typeface="서울남산체 B" pitchFamily="18" charset="-127"/>
              </a:rPr>
              <a:t> 공사</a:t>
            </a:r>
            <a:r>
              <a:rPr lang="en-US" altLang="ko-KR" sz="1600" dirty="0" smtClean="0">
                <a:latin typeface="서울남산체 B" pitchFamily="18" charset="-127"/>
                <a:ea typeface="서울남산체 B" pitchFamily="18" charset="-127"/>
              </a:rPr>
              <a:t>,</a:t>
            </a:r>
            <a:r>
              <a:rPr lang="ko-KR" altLang="en-US" sz="1600" dirty="0" smtClean="0">
                <a:latin typeface="서울남산체 B" pitchFamily="18" charset="-127"/>
                <a:ea typeface="서울남산체 B" pitchFamily="18" charset="-127"/>
              </a:rPr>
              <a:t>위치</a:t>
            </a:r>
            <a:r>
              <a:rPr lang="ko-KR" altLang="ko-KR" sz="1600" dirty="0" smtClean="0">
                <a:latin typeface="서울남산체 B" pitchFamily="18" charset="-127"/>
                <a:ea typeface="서울남산체 B" pitchFamily="18" charset="-127"/>
              </a:rPr>
              <a:t>검색 기능 상시 제공(모든 페이지에서 공사검색 가능)</a:t>
            </a:r>
            <a:endParaRPr lang="ko-KR" altLang="ko-KR" sz="1600" dirty="0"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63674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_x223504968"/>
          <p:cNvSpPr>
            <a:spLocks noChangeArrowheads="1"/>
          </p:cNvSpPr>
          <p:nvPr/>
        </p:nvSpPr>
        <p:spPr bwMode="auto">
          <a:xfrm>
            <a:off x="3371682" y="454626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9" name="_x223794864"/>
          <p:cNvSpPr>
            <a:spLocks noChangeArrowheads="1"/>
          </p:cNvSpPr>
          <p:nvPr/>
        </p:nvSpPr>
        <p:spPr bwMode="auto">
          <a:xfrm>
            <a:off x="237671" y="1016732"/>
            <a:ext cx="9491339" cy="32470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_x215534728"/>
          <p:cNvSpPr>
            <a:spLocks noChangeArrowheads="1"/>
          </p:cNvSpPr>
          <p:nvPr/>
        </p:nvSpPr>
        <p:spPr bwMode="auto">
          <a:xfrm>
            <a:off x="138764" y="93365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3" name="_x223794864"/>
          <p:cNvSpPr>
            <a:spLocks noChangeArrowheads="1"/>
          </p:cNvSpPr>
          <p:nvPr/>
        </p:nvSpPr>
        <p:spPr bwMode="auto">
          <a:xfrm>
            <a:off x="224489" y="1556792"/>
            <a:ext cx="1955409" cy="346836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4" name="_x215534728"/>
          <p:cNvSpPr>
            <a:spLocks noChangeArrowheads="1"/>
          </p:cNvSpPr>
          <p:nvPr/>
        </p:nvSpPr>
        <p:spPr bwMode="auto">
          <a:xfrm>
            <a:off x="126448" y="141629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5" name="_x223794864"/>
          <p:cNvSpPr>
            <a:spLocks noChangeArrowheads="1"/>
          </p:cNvSpPr>
          <p:nvPr/>
        </p:nvSpPr>
        <p:spPr bwMode="auto">
          <a:xfrm>
            <a:off x="2429758" y="1628800"/>
            <a:ext cx="4610680" cy="320435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_x215534728"/>
          <p:cNvSpPr>
            <a:spLocks noChangeArrowheads="1"/>
          </p:cNvSpPr>
          <p:nvPr/>
        </p:nvSpPr>
        <p:spPr bwMode="auto">
          <a:xfrm>
            <a:off x="2242816" y="155679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7" name="_x223794864"/>
          <p:cNvSpPr>
            <a:spLocks noChangeArrowheads="1"/>
          </p:cNvSpPr>
          <p:nvPr/>
        </p:nvSpPr>
        <p:spPr bwMode="auto">
          <a:xfrm>
            <a:off x="7328470" y="1556792"/>
            <a:ext cx="2422434" cy="346836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_x215534728"/>
          <p:cNvSpPr>
            <a:spLocks noChangeArrowheads="1"/>
          </p:cNvSpPr>
          <p:nvPr/>
        </p:nvSpPr>
        <p:spPr bwMode="auto">
          <a:xfrm>
            <a:off x="7148450" y="148478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9" name="_x223794864"/>
          <p:cNvSpPr>
            <a:spLocks noChangeArrowheads="1"/>
          </p:cNvSpPr>
          <p:nvPr/>
        </p:nvSpPr>
        <p:spPr bwMode="auto">
          <a:xfrm>
            <a:off x="2719958" y="598640"/>
            <a:ext cx="4536504" cy="346083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_x215534728"/>
          <p:cNvSpPr>
            <a:spLocks noChangeArrowheads="1"/>
          </p:cNvSpPr>
          <p:nvPr/>
        </p:nvSpPr>
        <p:spPr bwMode="auto">
          <a:xfrm>
            <a:off x="2539938" y="52663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8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1" y="507574"/>
            <a:ext cx="9484924" cy="454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직사각형 82"/>
          <p:cNvSpPr/>
          <p:nvPr/>
        </p:nvSpPr>
        <p:spPr>
          <a:xfrm>
            <a:off x="81038" y="116637"/>
            <a:ext cx="253947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1.2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건설알림이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 화면 하단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pPr>
              <a:defRPr lang="ko-KR" altLang="en-US"/>
            </a:pPr>
            <a:r>
              <a:rPr lang="en-US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1.</a:t>
            </a:r>
            <a:r>
              <a:rPr lang="ko-KR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도시기반시설본부에서 진행하는 주요사업에 대한 진행현황</a:t>
            </a:r>
            <a:endParaRPr lang="ko-KR" altLang="ko-KR" sz="16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pPr>
              <a:defRPr lang="ko-KR" altLang="en-US"/>
            </a:pPr>
            <a:r>
              <a:rPr lang="ko-KR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2.</a:t>
            </a:r>
            <a:r>
              <a:rPr lang="ko-KR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최근 등록된 </a:t>
            </a:r>
            <a:r>
              <a:rPr lang="ko-KR" altLang="ko-KR" sz="16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새소식</a:t>
            </a:r>
            <a:r>
              <a:rPr lang="ko-KR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</a:t>
            </a:r>
            <a:r>
              <a:rPr lang="en-US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안전점검</a:t>
            </a:r>
            <a:r>
              <a:rPr lang="en-US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모범사례 메인 화면에 표출</a:t>
            </a:r>
          </a:p>
          <a:p>
            <a:pPr>
              <a:defRPr lang="ko-KR" altLang="en-US"/>
            </a:pPr>
            <a:r>
              <a:rPr lang="ko-KR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</a:t>
            </a:r>
            <a:r>
              <a:rPr lang="ko-KR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공사관련 민원 안내 메뉴 및 관련 사이트 </a:t>
            </a:r>
            <a:r>
              <a:rPr lang="ko-KR" altLang="ko-KR" sz="16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바로가기</a:t>
            </a:r>
            <a:endParaRPr lang="ko-KR" altLang="ko-KR" sz="16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7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8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9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0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1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3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4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5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6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7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9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0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1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2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5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6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9" name="_x223498168"/>
          <p:cNvSpPr>
            <a:spLocks noChangeArrowheads="1"/>
          </p:cNvSpPr>
          <p:nvPr/>
        </p:nvSpPr>
        <p:spPr bwMode="auto">
          <a:xfrm>
            <a:off x="271688" y="548680"/>
            <a:ext cx="9433047" cy="3061295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0" name="_x223498168"/>
          <p:cNvSpPr>
            <a:spLocks noChangeArrowheads="1"/>
          </p:cNvSpPr>
          <p:nvPr/>
        </p:nvSpPr>
        <p:spPr bwMode="auto">
          <a:xfrm>
            <a:off x="271688" y="3861047"/>
            <a:ext cx="5004555" cy="114610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2" name="_x223498168"/>
          <p:cNvSpPr>
            <a:spLocks noChangeArrowheads="1"/>
          </p:cNvSpPr>
          <p:nvPr/>
        </p:nvSpPr>
        <p:spPr bwMode="auto">
          <a:xfrm>
            <a:off x="5600278" y="3753038"/>
            <a:ext cx="4104456" cy="125412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3" name="_x223504968"/>
          <p:cNvSpPr>
            <a:spLocks noChangeArrowheads="1"/>
          </p:cNvSpPr>
          <p:nvPr/>
        </p:nvSpPr>
        <p:spPr bwMode="auto">
          <a:xfrm>
            <a:off x="188022" y="3645022"/>
            <a:ext cx="259229" cy="216024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sz="1200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25" name="_x223504968"/>
          <p:cNvSpPr>
            <a:spLocks noChangeArrowheads="1"/>
          </p:cNvSpPr>
          <p:nvPr/>
        </p:nvSpPr>
        <p:spPr bwMode="auto">
          <a:xfrm>
            <a:off x="5470665" y="3645023"/>
            <a:ext cx="259229" cy="216024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3</a:t>
            </a:r>
          </a:p>
        </p:txBody>
      </p:sp>
      <p:sp>
        <p:nvSpPr>
          <p:cNvPr id="44" name="_x223504968"/>
          <p:cNvSpPr>
            <a:spLocks noChangeArrowheads="1"/>
          </p:cNvSpPr>
          <p:nvPr/>
        </p:nvSpPr>
        <p:spPr bwMode="auto">
          <a:xfrm>
            <a:off x="1999880" y="520516"/>
            <a:ext cx="259229" cy="216024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2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sz="1200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62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1038" y="116637"/>
            <a:ext cx="323037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1.3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건설알림이</a:t>
            </a: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&gt;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지도검색 서비스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pPr marL="179388" indent="-179388">
              <a:buAutoNum type="arabicPeriod"/>
              <a:defRPr lang="ko-KR" altLang="en-US"/>
            </a:pPr>
            <a:r>
              <a:rPr lang="ko-KR" altLang="en-US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지도검색 서비스 등을 활용하여 사업정보 검색</a:t>
            </a:r>
            <a:endParaRPr lang="en-US" altLang="ko-KR" sz="16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pPr marL="179388" indent="-179388">
              <a:buAutoNum type="arabicPeriod"/>
              <a:defRPr lang="ko-KR" altLang="en-US"/>
            </a:pPr>
            <a:r>
              <a:rPr lang="ko-KR" altLang="en-US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목록에서 선택하여 공사개요</a:t>
            </a:r>
            <a:r>
              <a:rPr lang="en-US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계약현황</a:t>
            </a:r>
            <a:r>
              <a:rPr lang="en-US" altLang="ko-KR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6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집행현황 등이 시민들에게 공개</a:t>
            </a:r>
            <a:endParaRPr lang="ko-KR" altLang="ko-KR" sz="16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5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9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0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3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4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5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9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4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1" y="493205"/>
            <a:ext cx="6456373" cy="451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270" y="621878"/>
            <a:ext cx="3981558" cy="4298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_x223498168"/>
          <p:cNvSpPr>
            <a:spLocks noChangeArrowheads="1"/>
          </p:cNvSpPr>
          <p:nvPr/>
        </p:nvSpPr>
        <p:spPr bwMode="auto">
          <a:xfrm>
            <a:off x="222064" y="1163686"/>
            <a:ext cx="2173858" cy="336904"/>
          </a:xfrm>
          <a:prstGeom prst="rect">
            <a:avLst/>
          </a:prstGeom>
          <a:noFill/>
          <a:ln w="317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_x223504968"/>
          <p:cNvSpPr>
            <a:spLocks noChangeArrowheads="1"/>
          </p:cNvSpPr>
          <p:nvPr/>
        </p:nvSpPr>
        <p:spPr bwMode="auto">
          <a:xfrm>
            <a:off x="242889" y="1235033"/>
            <a:ext cx="256501" cy="213751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5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sz="1500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90" name="_x223498168"/>
          <p:cNvSpPr>
            <a:spLocks noChangeArrowheads="1"/>
          </p:cNvSpPr>
          <p:nvPr/>
        </p:nvSpPr>
        <p:spPr bwMode="auto">
          <a:xfrm>
            <a:off x="5557464" y="621878"/>
            <a:ext cx="3952363" cy="4298628"/>
          </a:xfrm>
          <a:prstGeom prst="rect">
            <a:avLst/>
          </a:prstGeom>
          <a:noFill/>
          <a:ln w="317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_x223504968"/>
          <p:cNvSpPr>
            <a:spLocks noChangeArrowheads="1"/>
          </p:cNvSpPr>
          <p:nvPr/>
        </p:nvSpPr>
        <p:spPr bwMode="auto">
          <a:xfrm>
            <a:off x="6644394" y="621878"/>
            <a:ext cx="256501" cy="213751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15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sz="1500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106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0431" y="874024"/>
            <a:ext cx="3005951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500" dirty="0" smtClean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설문조</a:t>
            </a:r>
            <a:r>
              <a:rPr lang="ko-KR" altLang="en-US" sz="5500" dirty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사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29011" y="2340504"/>
            <a:ext cx="9397044" cy="787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tabLst>
                <a:tab pos="179388" algn="l"/>
                <a:tab pos="538163" algn="l"/>
              </a:tabLst>
            </a:pPr>
            <a:r>
              <a:rPr lang="en-US" altLang="ko-KR" sz="44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http://pmis.eseoul.go.kr/survey.html</a:t>
            </a:r>
            <a:endParaRPr lang="en-US" altLang="ko-KR" sz="4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  <p:pic>
        <p:nvPicPr>
          <p:cNvPr id="1027" name="Picture 3" descr="C:\Users\BIS-CH\Downloads\free-icon-online-survey-70201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40" y="240504"/>
            <a:ext cx="2258380" cy="225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1706" y="3250652"/>
            <a:ext cx="5364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2925" indent="-542925">
              <a:buFont typeface="+mj-lt"/>
              <a:buAutoNum type="arabicPeriod"/>
            </a:pPr>
            <a:r>
              <a:rPr lang="ko-KR" altLang="en-US" sz="3000" dirty="0" smtClean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설문조사 마치신 분은 휴식시간</a:t>
            </a:r>
            <a:endParaRPr lang="en-US" altLang="ko-KR" sz="3000" dirty="0" smtClean="0">
              <a:solidFill>
                <a:prstClr val="black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  <a:p>
            <a:pPr marL="542925" indent="-542925">
              <a:buFont typeface="+mj-lt"/>
              <a:buAutoNum type="arabicPeriod"/>
            </a:pPr>
            <a:r>
              <a:rPr lang="ko-KR" altLang="en-US" sz="3000" dirty="0" smtClean="0">
                <a:solidFill>
                  <a:prstClr val="black"/>
                </a:solidFill>
                <a:latin typeface="HY동녘B" panose="02030600000101010101" pitchFamily="18" charset="-127"/>
                <a:ea typeface="HY동녘B" panose="02030600000101010101" pitchFamily="18" charset="-127"/>
              </a:rPr>
              <a:t>건설사업관리자는 퇴장</a:t>
            </a:r>
            <a:endParaRPr lang="ko-KR" altLang="en-US" sz="3000" dirty="0">
              <a:solidFill>
                <a:prstClr val="black"/>
              </a:solidFill>
              <a:latin typeface="HY동녘B" panose="02030600000101010101" pitchFamily="18" charset="-127"/>
              <a:ea typeface="HY동녘B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286" y="3039816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71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171786" y="2384888"/>
            <a:ext cx="5832648" cy="356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10.1 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흐름</a:t>
            </a:r>
            <a:r>
              <a:rPr lang="ko-KR" altLang="en-US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도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10.2 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공사구분 신청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ko-K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10.3 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공제가입번호 입력</a:t>
            </a:r>
            <a:endParaRPr lang="en-US" altLang="ko-KR" sz="24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10.4 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일용근로자계약서관리</a:t>
            </a:r>
            <a:endParaRPr lang="en-US" altLang="ko-KR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10.5 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상용근로자정보관리</a:t>
            </a: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</a:t>
            </a: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10.6 </a:t>
            </a:r>
            <a:r>
              <a:rPr lang="ko-KR" altLang="en-US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출퇴근관리</a:t>
            </a:r>
            <a:endParaRPr lang="en-US" altLang="ko-KR" sz="24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altLang="ko-KR" sz="24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10.7 </a:t>
            </a:r>
            <a:r>
              <a:rPr lang="ko-KR" altLang="en-US" sz="2400" b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노무비명세서</a:t>
            </a:r>
            <a:endParaRPr lang="en-US" altLang="ko-KR" sz="2300" b="1" dirty="0">
              <a:solidFill>
                <a:srgbClr val="000000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3" y="1223963"/>
            <a:ext cx="370005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10. </a:t>
            </a:r>
            <a:r>
              <a:rPr lang="ko-KR" alt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적정임금관</a:t>
            </a:r>
            <a:r>
              <a:rPr lang="ko-KR" alt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리</a:t>
            </a:r>
          </a:p>
        </p:txBody>
      </p:sp>
    </p:spTree>
    <p:extLst>
      <p:ext uri="{BB962C8B-B14F-4D97-AF65-F5344CB8AC3E}">
        <p14:creationId xmlns:p14="http://schemas.microsoft.com/office/powerpoint/2010/main" val="377384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1040" y="116641"/>
            <a:ext cx="108715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9.1. 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흐름도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 flipV="1">
            <a:off x="0" y="440672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45"/>
          <p:cNvSpPr txBox="1">
            <a:spLocks noChangeArrowheads="1"/>
          </p:cNvSpPr>
          <p:nvPr/>
        </p:nvSpPr>
        <p:spPr bwMode="auto">
          <a:xfrm>
            <a:off x="1498603" y="512676"/>
            <a:ext cx="191430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prstClr val="white"/>
                </a:solidFill>
                <a:latin typeface="08서울남산체 EB" pitchFamily="18" charset="-127"/>
                <a:ea typeface="08서울남산체 EB" pitchFamily="18" charset="-127"/>
              </a:rPr>
              <a:t>Ⅰ. </a:t>
            </a:r>
            <a:r>
              <a:rPr lang="ko-KR" altLang="en-US" sz="4000" dirty="0" smtClean="0">
                <a:solidFill>
                  <a:prstClr val="white"/>
                </a:solidFill>
                <a:latin typeface="08서울남산체 EB" pitchFamily="18" charset="-127"/>
                <a:ea typeface="08서울남산체 EB" pitchFamily="18" charset="-127"/>
              </a:rPr>
              <a:t>개요</a:t>
            </a:r>
            <a:endParaRPr lang="ko-KR" altLang="en-US" sz="4000" dirty="0">
              <a:solidFill>
                <a:prstClr val="white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28917"/>
              </p:ext>
            </p:extLst>
          </p:nvPr>
        </p:nvGraphicFramePr>
        <p:xfrm>
          <a:off x="199679" y="666452"/>
          <a:ext cx="9361037" cy="5606864"/>
        </p:xfrm>
        <a:graphic>
          <a:graphicData uri="http://schemas.openxmlformats.org/drawingml/2006/table">
            <a:tbl>
              <a:tblPr/>
              <a:tblGrid>
                <a:gridCol w="1188132"/>
                <a:gridCol w="2936804"/>
                <a:gridCol w="1037047"/>
                <a:gridCol w="1606768"/>
                <a:gridCol w="2592286"/>
              </a:tblGrid>
              <a:tr h="48117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단 계 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주 체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 기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FFFFFF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PMIS </a:t>
                      </a: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관련메뉴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</a:tr>
              <a:tr h="48117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공사구분관리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신청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시공자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최초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적정임금관리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73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승인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발주처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최초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적정임금관리→기준정보→공사구분관리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17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17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공제가입번호입력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시공자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최초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적정임금관리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174">
                <a:tc gridSpan="5">
                  <a:txBody>
                    <a:bodyPr/>
                    <a:lstStyle/>
                    <a:p>
                      <a:pPr marL="0" marR="0" indent="19748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0" spc="0" dirty="0" smtClean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8117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일용근로자계약서 작성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시공자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근로자와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계약시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적정임금관리→임금관리→일용근로자계약서관리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17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892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출퇴근관리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시공자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수시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적정임금관리→임금관리→출퇴근관리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17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17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노무비명세서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시공자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수시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적정임금관리→임금관리→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노무비명세서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768630" y="3266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</a:rPr>
              <a:t>p153</a:t>
            </a:r>
            <a:endParaRPr lang="ko-KR" altLang="en-US" sz="1400" b="1" dirty="0">
              <a:solidFill>
                <a:srgbClr val="FF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065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40" y="522546"/>
            <a:ext cx="7369460" cy="451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8" y="116641"/>
            <a:ext cx="164179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9.2 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공사구분 신청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사회보험료 지원 여부 판단을 위한 공사구분을 입력하여 신청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적정임금관리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기준정보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 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공사구분관리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공사구분정보를 입력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신청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발주처에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승인요청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신청한 내용은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시공사가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수정불가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변경이 필요한 경우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발주처에서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승인시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수정하여 승인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공사구분과 관련된 내용은 우측 설명의 연락처를 참고하여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건설혁신과에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문의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공사구분이 승인되지 않으면 근로계약서 등의 등록메뉴 접근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불가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3717642" y="994161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3933515" y="994159"/>
            <a:ext cx="569714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32572" y="2420193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352536" y="261434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709812" y="1851050"/>
            <a:ext cx="2841141" cy="208823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6746838" y="369378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_x223794864"/>
          <p:cNvSpPr>
            <a:spLocks noChangeArrowheads="1"/>
          </p:cNvSpPr>
          <p:nvPr/>
        </p:nvSpPr>
        <p:spPr bwMode="auto">
          <a:xfrm>
            <a:off x="6998208" y="3729608"/>
            <a:ext cx="427346" cy="14476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_x223821840"/>
          <p:cNvSpPr>
            <a:spLocks noChangeArrowheads="1"/>
          </p:cNvSpPr>
          <p:nvPr/>
        </p:nvSpPr>
        <p:spPr bwMode="auto">
          <a:xfrm>
            <a:off x="2951090" y="167217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68630" y="3266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</a:rPr>
              <a:t>p172</a:t>
            </a:r>
            <a:endParaRPr lang="ko-KR" altLang="en-US" sz="1400" b="1" dirty="0">
              <a:solidFill>
                <a:srgbClr val="FF0000"/>
              </a:solidFill>
              <a:latin typeface="맑은 고딕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085" y="929928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12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038" y="116637"/>
            <a:ext cx="152798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2. </a:t>
            </a:r>
            <a:r>
              <a:rPr kumimoji="0" lang="ko-KR" altLang="en-US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메뉴 구조도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 flipV="1">
            <a:off x="0" y="440672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45"/>
          <p:cNvSpPr txBox="1">
            <a:spLocks noChangeArrowheads="1"/>
          </p:cNvSpPr>
          <p:nvPr/>
        </p:nvSpPr>
        <p:spPr bwMode="auto">
          <a:xfrm>
            <a:off x="1498603" y="512676"/>
            <a:ext cx="191430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Ⅰ. </a:t>
            </a:r>
            <a:r>
              <a:rPr lang="ko-KR" altLang="en-US" sz="40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개요</a:t>
            </a:r>
            <a:endParaRPr lang="ko-KR" altLang="en-US" sz="40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49" name="Line 63"/>
          <p:cNvSpPr>
            <a:spLocks noChangeShapeType="1"/>
          </p:cNvSpPr>
          <p:nvPr/>
        </p:nvSpPr>
        <p:spPr bwMode="auto">
          <a:xfrm>
            <a:off x="4311517" y="1807622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ko-KR" altLang="en-US" sz="145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50" name="Rectangle 3"/>
          <p:cNvSpPr>
            <a:spLocks noChangeArrowheads="1"/>
          </p:cNvSpPr>
          <p:nvPr/>
        </p:nvSpPr>
        <p:spPr bwMode="auto">
          <a:xfrm>
            <a:off x="2744788" y="1728247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50" dirty="0" smtClean="0">
                <a:latin typeface="08서울남산체 EB" pitchFamily="18" charset="-127"/>
                <a:ea typeface="08서울남산체 EB" pitchFamily="18" charset="-127"/>
              </a:rPr>
              <a:t>업무보고</a:t>
            </a:r>
            <a:endParaRPr lang="ko-KR" altLang="en-US" sz="145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51" name="Rectangle 4"/>
          <p:cNvSpPr>
            <a:spLocks noChangeArrowheads="1"/>
          </p:cNvSpPr>
          <p:nvPr/>
        </p:nvSpPr>
        <p:spPr bwMode="auto">
          <a:xfrm>
            <a:off x="572692" y="1728247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50" dirty="0" smtClean="0">
                <a:latin typeface="08서울남산체 EB" pitchFamily="18" charset="-127"/>
                <a:ea typeface="08서울남산체 EB" pitchFamily="18" charset="-127"/>
              </a:rPr>
              <a:t>사업개요</a:t>
            </a:r>
            <a:endParaRPr lang="ko-KR" altLang="en-US" sz="145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1680238" y="1728247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50" dirty="0" smtClean="0">
                <a:latin typeface="08서울남산체 EB" pitchFamily="18" charset="-127"/>
                <a:ea typeface="08서울남산체 EB" pitchFamily="18" charset="-127"/>
              </a:rPr>
              <a:t>공정관리</a:t>
            </a:r>
            <a:endParaRPr lang="ko-KR" altLang="en-US" sz="145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3618442" y="1196752"/>
            <a:ext cx="2531533" cy="412750"/>
          </a:xfrm>
          <a:prstGeom prst="rect">
            <a:avLst/>
          </a:prstGeom>
          <a:solidFill>
            <a:srgbClr val="ECECE8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ko-KR" altLang="en-US" sz="240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3510433" y="1216861"/>
            <a:ext cx="2773923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ECECE8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HY헤드라인M" pitchFamily="18" charset="-127"/>
                <a:ea typeface="HY헤드라인M" pitchFamily="18" charset="-127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ko-KR" sz="1800" b="1" dirty="0" smtClean="0">
                <a:solidFill>
                  <a:srgbClr val="002060"/>
                </a:solidFill>
                <a:latin typeface="08서울남산체 EB" pitchFamily="18" charset="-127"/>
                <a:ea typeface="08서울남산체 EB" pitchFamily="18" charset="-127"/>
              </a:rPr>
              <a:t>One-PMIS</a:t>
            </a:r>
            <a:r>
              <a:rPr lang="ko-KR" altLang="en-US" sz="1800" b="1" dirty="0" smtClean="0">
                <a:solidFill>
                  <a:srgbClr val="336699"/>
                </a:solidFill>
                <a:latin typeface="08서울남산체 EB" pitchFamily="18" charset="-127"/>
                <a:ea typeface="08서울남산체 EB" pitchFamily="18" charset="-127"/>
              </a:rPr>
              <a:t> 메뉴 구조도</a:t>
            </a:r>
            <a:endParaRPr lang="ko-KR" altLang="en-US" sz="1800" b="1" dirty="0">
              <a:solidFill>
                <a:srgbClr val="336699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55" name="AutoShape 8"/>
          <p:cNvSpPr>
            <a:spLocks noChangeArrowheads="1"/>
          </p:cNvSpPr>
          <p:nvPr/>
        </p:nvSpPr>
        <p:spPr bwMode="auto">
          <a:xfrm>
            <a:off x="579571" y="2160643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사업현황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56" name="AutoShape 9"/>
          <p:cNvSpPr>
            <a:spLocks noChangeArrowheads="1"/>
          </p:cNvSpPr>
          <p:nvPr/>
        </p:nvSpPr>
        <p:spPr bwMode="auto">
          <a:xfrm>
            <a:off x="584730" y="2548900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계약현황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58" name="AutoShape 10"/>
          <p:cNvSpPr>
            <a:spLocks noChangeArrowheads="1"/>
          </p:cNvSpPr>
          <p:nvPr/>
        </p:nvSpPr>
        <p:spPr bwMode="auto">
          <a:xfrm>
            <a:off x="595052" y="2922321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조직구성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59" name="Rectangle 12"/>
          <p:cNvSpPr>
            <a:spLocks noChangeArrowheads="1"/>
          </p:cNvSpPr>
          <p:nvPr/>
        </p:nvSpPr>
        <p:spPr bwMode="auto">
          <a:xfrm>
            <a:off x="3831699" y="1728247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50" dirty="0" smtClean="0">
                <a:latin typeface="08서울남산체 EB" pitchFamily="18" charset="-127"/>
                <a:ea typeface="08서울남산체 EB" pitchFamily="18" charset="-127"/>
              </a:rPr>
              <a:t>자료관리</a:t>
            </a:r>
            <a:endParaRPr lang="ko-KR" altLang="en-US" sz="145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0" name="Rectangle 13"/>
          <p:cNvSpPr>
            <a:spLocks noChangeArrowheads="1"/>
          </p:cNvSpPr>
          <p:nvPr/>
        </p:nvSpPr>
        <p:spPr bwMode="auto">
          <a:xfrm>
            <a:off x="4913446" y="1728247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50" dirty="0" smtClean="0">
                <a:latin typeface="08서울남산체 EB" pitchFamily="18" charset="-127"/>
                <a:ea typeface="08서울남산체 EB" pitchFamily="18" charset="-127"/>
              </a:rPr>
              <a:t>전자문서</a:t>
            </a:r>
            <a:endParaRPr lang="ko-KR" altLang="en-US" sz="145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1" name="Rectangle 14"/>
          <p:cNvSpPr>
            <a:spLocks noChangeArrowheads="1"/>
          </p:cNvSpPr>
          <p:nvPr/>
        </p:nvSpPr>
        <p:spPr bwMode="auto">
          <a:xfrm>
            <a:off x="6031314" y="1728247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50" dirty="0" smtClean="0">
                <a:latin typeface="08서울남산체 EB" pitchFamily="18" charset="-127"/>
                <a:ea typeface="08서울남산체 EB" pitchFamily="18" charset="-127"/>
              </a:rPr>
              <a:t>안전관리</a:t>
            </a:r>
            <a:endParaRPr lang="ko-KR" altLang="en-US" sz="145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2" name="Rectangle 15"/>
          <p:cNvSpPr>
            <a:spLocks noChangeArrowheads="1"/>
          </p:cNvSpPr>
          <p:nvPr/>
        </p:nvSpPr>
        <p:spPr bwMode="auto">
          <a:xfrm>
            <a:off x="7128538" y="1728247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450" dirty="0" smtClean="0">
                <a:latin typeface="08서울남산체 EB" pitchFamily="18" charset="-127"/>
                <a:ea typeface="08서울남산체 EB" pitchFamily="18" charset="-127"/>
              </a:rPr>
              <a:t>이력관리</a:t>
            </a:r>
            <a:endParaRPr lang="en-US" altLang="ko-KR" sz="145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3" name="Rectangle 16"/>
          <p:cNvSpPr>
            <a:spLocks noChangeArrowheads="1"/>
          </p:cNvSpPr>
          <p:nvPr/>
        </p:nvSpPr>
        <p:spPr bwMode="auto">
          <a:xfrm>
            <a:off x="8215449" y="1728247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50" dirty="0" smtClean="0">
                <a:latin typeface="08서울남산체 EB" pitchFamily="18" charset="-127"/>
                <a:ea typeface="08서울남산체 EB" pitchFamily="18" charset="-127"/>
              </a:rPr>
              <a:t>적정임금관리</a:t>
            </a:r>
            <a:endParaRPr lang="ko-KR" altLang="en-US" sz="145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4" name="AutoShape 17"/>
          <p:cNvSpPr>
            <a:spLocks noChangeArrowheads="1"/>
          </p:cNvSpPr>
          <p:nvPr/>
        </p:nvSpPr>
        <p:spPr bwMode="auto">
          <a:xfrm>
            <a:off x="1666482" y="2160643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공정산정기초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5" name="AutoShape 18"/>
          <p:cNvSpPr>
            <a:spLocks noChangeArrowheads="1"/>
          </p:cNvSpPr>
          <p:nvPr/>
        </p:nvSpPr>
        <p:spPr bwMode="auto">
          <a:xfrm>
            <a:off x="1666482" y="2548900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분류체계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6" name="AutoShape 19"/>
          <p:cNvSpPr>
            <a:spLocks noChangeArrowheads="1"/>
          </p:cNvSpPr>
          <p:nvPr/>
        </p:nvSpPr>
        <p:spPr bwMode="auto">
          <a:xfrm>
            <a:off x="2772308" y="2160643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일간업무보고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7" name="AutoShape 23"/>
          <p:cNvSpPr>
            <a:spLocks noChangeArrowheads="1"/>
          </p:cNvSpPr>
          <p:nvPr/>
        </p:nvSpPr>
        <p:spPr bwMode="auto">
          <a:xfrm>
            <a:off x="3850615" y="2160643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자료관리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8" name="AutoShape 29"/>
          <p:cNvSpPr>
            <a:spLocks noChangeArrowheads="1"/>
          </p:cNvSpPr>
          <p:nvPr/>
        </p:nvSpPr>
        <p:spPr bwMode="auto">
          <a:xfrm>
            <a:off x="4940966" y="2160643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기안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69" name="AutoShape 30"/>
          <p:cNvSpPr>
            <a:spLocks noChangeArrowheads="1"/>
          </p:cNvSpPr>
          <p:nvPr/>
        </p:nvSpPr>
        <p:spPr bwMode="auto">
          <a:xfrm>
            <a:off x="4940966" y="2548900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결재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0" name="AutoShape 31"/>
          <p:cNvSpPr>
            <a:spLocks noChangeArrowheads="1"/>
          </p:cNvSpPr>
          <p:nvPr/>
        </p:nvSpPr>
        <p:spPr bwMode="auto">
          <a:xfrm>
            <a:off x="4940966" y="2922321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접수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1" name="AutoShape 32"/>
          <p:cNvSpPr>
            <a:spLocks noChangeArrowheads="1"/>
          </p:cNvSpPr>
          <p:nvPr/>
        </p:nvSpPr>
        <p:spPr bwMode="auto">
          <a:xfrm>
            <a:off x="6045072" y="2160643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안전점검관리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3" name="AutoShape 37"/>
          <p:cNvSpPr>
            <a:spLocks noChangeArrowheads="1"/>
          </p:cNvSpPr>
          <p:nvPr/>
        </p:nvSpPr>
        <p:spPr bwMode="auto">
          <a:xfrm>
            <a:off x="8228570" y="2160643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임금관리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4" name="AutoShape 38"/>
          <p:cNvSpPr>
            <a:spLocks noChangeArrowheads="1"/>
          </p:cNvSpPr>
          <p:nvPr/>
        </p:nvSpPr>
        <p:spPr bwMode="auto">
          <a:xfrm>
            <a:off x="8228570" y="2548900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기준정보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5" name="AutoShape 39"/>
          <p:cNvSpPr>
            <a:spLocks noChangeArrowheads="1"/>
          </p:cNvSpPr>
          <p:nvPr/>
        </p:nvSpPr>
        <p:spPr bwMode="auto">
          <a:xfrm>
            <a:off x="8330851" y="5231805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사업연결신청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6" name="Rectangle 40"/>
          <p:cNvSpPr>
            <a:spLocks noChangeArrowheads="1"/>
          </p:cNvSpPr>
          <p:nvPr/>
        </p:nvSpPr>
        <p:spPr bwMode="auto">
          <a:xfrm>
            <a:off x="8317093" y="4860330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50" dirty="0" smtClean="0">
                <a:latin typeface="08서울남산체 EB" pitchFamily="18" charset="-127"/>
                <a:ea typeface="08서울남산체 EB" pitchFamily="18" charset="-127"/>
              </a:rPr>
              <a:t>권한관리</a:t>
            </a:r>
            <a:endParaRPr lang="en-US" altLang="ko-KR" sz="1450" dirty="0"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77" name="AutoShape 43"/>
          <p:cNvCxnSpPr>
            <a:cxnSpLocks noChangeShapeType="1"/>
            <a:stCxn id="53" idx="1"/>
            <a:endCxn id="51" idx="0"/>
          </p:cNvCxnSpPr>
          <p:nvPr/>
        </p:nvCxnSpPr>
        <p:spPr bwMode="auto">
          <a:xfrm rot="10800000" flipV="1">
            <a:off x="1059394" y="1403127"/>
            <a:ext cx="2559049" cy="325120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AutoShape 44"/>
          <p:cNvCxnSpPr>
            <a:cxnSpLocks noChangeShapeType="1"/>
            <a:stCxn id="53" idx="1"/>
            <a:endCxn id="52" idx="0"/>
          </p:cNvCxnSpPr>
          <p:nvPr/>
        </p:nvCxnSpPr>
        <p:spPr bwMode="auto">
          <a:xfrm rot="10800000" flipV="1">
            <a:off x="2166940" y="1403127"/>
            <a:ext cx="1451503" cy="325120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9" name="AutoShape 45"/>
          <p:cNvCxnSpPr>
            <a:cxnSpLocks noChangeShapeType="1"/>
            <a:stCxn id="53" idx="1"/>
            <a:endCxn id="50" idx="0"/>
          </p:cNvCxnSpPr>
          <p:nvPr/>
        </p:nvCxnSpPr>
        <p:spPr bwMode="auto">
          <a:xfrm rot="10800000" flipV="1">
            <a:off x="3231492" y="1403127"/>
            <a:ext cx="386953" cy="325120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AutoShape 47"/>
          <p:cNvCxnSpPr>
            <a:cxnSpLocks noChangeShapeType="1"/>
            <a:stCxn id="53" idx="3"/>
            <a:endCxn id="62" idx="0"/>
          </p:cNvCxnSpPr>
          <p:nvPr/>
        </p:nvCxnSpPr>
        <p:spPr bwMode="auto">
          <a:xfrm>
            <a:off x="6149975" y="1403127"/>
            <a:ext cx="1465264" cy="325120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AutoShape 48"/>
          <p:cNvCxnSpPr>
            <a:cxnSpLocks noChangeShapeType="1"/>
            <a:stCxn id="53" idx="3"/>
            <a:endCxn id="63" idx="0"/>
          </p:cNvCxnSpPr>
          <p:nvPr/>
        </p:nvCxnSpPr>
        <p:spPr bwMode="auto">
          <a:xfrm>
            <a:off x="6149976" y="1403127"/>
            <a:ext cx="2552172" cy="325120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" name="Line 49"/>
          <p:cNvSpPr>
            <a:spLocks noChangeShapeType="1"/>
          </p:cNvSpPr>
          <p:nvPr/>
        </p:nvSpPr>
        <p:spPr bwMode="auto">
          <a:xfrm>
            <a:off x="5393267" y="1807622"/>
            <a:ext cx="0" cy="1524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ko-KR" altLang="en-US" sz="145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83" name="Rectangle 52"/>
          <p:cNvSpPr>
            <a:spLocks noChangeArrowheads="1"/>
          </p:cNvSpPr>
          <p:nvPr/>
        </p:nvSpPr>
        <p:spPr bwMode="auto">
          <a:xfrm>
            <a:off x="7888685" y="1366615"/>
            <a:ext cx="82550" cy="762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sz="240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84" name="AutoShape 55"/>
          <p:cNvSpPr>
            <a:spLocks noChangeArrowheads="1"/>
          </p:cNvSpPr>
          <p:nvPr/>
        </p:nvSpPr>
        <p:spPr bwMode="auto">
          <a:xfrm>
            <a:off x="1666482" y="2922321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공정현황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85" name="AutoShape 64"/>
          <p:cNvCxnSpPr>
            <a:cxnSpLocks noChangeShapeType="1"/>
            <a:stCxn id="53" idx="3"/>
            <a:endCxn id="61" idx="0"/>
          </p:cNvCxnSpPr>
          <p:nvPr/>
        </p:nvCxnSpPr>
        <p:spPr bwMode="auto">
          <a:xfrm>
            <a:off x="6149976" y="1403127"/>
            <a:ext cx="368038" cy="325120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" name="AutoShape 22"/>
          <p:cNvSpPr>
            <a:spLocks noChangeArrowheads="1"/>
          </p:cNvSpPr>
          <p:nvPr/>
        </p:nvSpPr>
        <p:spPr bwMode="auto">
          <a:xfrm>
            <a:off x="1666482" y="3301096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공사사진관리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87" name="AutoShape 27"/>
          <p:cNvSpPr>
            <a:spLocks noChangeArrowheads="1"/>
          </p:cNvSpPr>
          <p:nvPr/>
        </p:nvSpPr>
        <p:spPr bwMode="auto">
          <a:xfrm>
            <a:off x="4940966" y="3301096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공람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88" name="AutoShape 39"/>
          <p:cNvSpPr>
            <a:spLocks noChangeArrowheads="1"/>
          </p:cNvSpPr>
          <p:nvPr/>
        </p:nvSpPr>
        <p:spPr bwMode="auto">
          <a:xfrm>
            <a:off x="8353097" y="5593296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err="1" smtClean="0">
                <a:latin typeface="08서울남산체 EB" pitchFamily="18" charset="-127"/>
                <a:ea typeface="08서울남산체 EB" pitchFamily="18" charset="-127"/>
              </a:rPr>
              <a:t>연결해지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89" name="Rectangle 42"/>
          <p:cNvSpPr>
            <a:spLocks noChangeArrowheads="1"/>
          </p:cNvSpPr>
          <p:nvPr/>
        </p:nvSpPr>
        <p:spPr bwMode="auto">
          <a:xfrm>
            <a:off x="7196304" y="4861794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개인정보수정</a:t>
            </a:r>
            <a:endParaRPr lang="en-US" altLang="ko-KR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90" name="Rectangle 42"/>
          <p:cNvSpPr>
            <a:spLocks noChangeArrowheads="1"/>
          </p:cNvSpPr>
          <p:nvPr/>
        </p:nvSpPr>
        <p:spPr bwMode="auto">
          <a:xfrm>
            <a:off x="7196304" y="5257838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200" dirty="0" smtClean="0">
                <a:latin typeface="08서울남산체 EB" pitchFamily="18" charset="-127"/>
                <a:ea typeface="08서울남산체 EB" pitchFamily="18" charset="-127"/>
              </a:rPr>
              <a:t>도움말</a:t>
            </a:r>
            <a:endParaRPr lang="en-US" altLang="ko-KR" sz="12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92" name="AutoShape 55"/>
          <p:cNvSpPr>
            <a:spLocks noChangeArrowheads="1"/>
          </p:cNvSpPr>
          <p:nvPr/>
        </p:nvSpPr>
        <p:spPr bwMode="auto">
          <a:xfrm>
            <a:off x="1666482" y="3686577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도급내역관리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7" name="AutoShape 22"/>
          <p:cNvSpPr>
            <a:spLocks noChangeArrowheads="1"/>
          </p:cNvSpPr>
          <p:nvPr/>
        </p:nvSpPr>
        <p:spPr bwMode="auto">
          <a:xfrm>
            <a:off x="1666482" y="4071352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자원투입현황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8" name="AutoShape 18"/>
          <p:cNvSpPr>
            <a:spLocks noChangeArrowheads="1"/>
          </p:cNvSpPr>
          <p:nvPr/>
        </p:nvSpPr>
        <p:spPr bwMode="auto">
          <a:xfrm>
            <a:off x="2772308" y="2548900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공정진척</a:t>
            </a:r>
            <a:r>
              <a:rPr lang="en-US" altLang="ko-KR" sz="1100" dirty="0" smtClean="0">
                <a:latin typeface="08서울남산체 EB" pitchFamily="18" charset="-127"/>
                <a:ea typeface="08서울남산체 EB" pitchFamily="18" charset="-127"/>
              </a:rPr>
              <a:t/>
            </a:r>
            <a:br>
              <a:rPr lang="en-US" altLang="ko-KR" sz="1100" dirty="0" smtClean="0">
                <a:latin typeface="08서울남산체 EB" pitchFamily="18" charset="-127"/>
                <a:ea typeface="08서울남산체 EB" pitchFamily="18" charset="-127"/>
              </a:rPr>
            </a:br>
            <a:r>
              <a:rPr lang="en-US" altLang="ko-KR" sz="1100" dirty="0" smtClean="0">
                <a:latin typeface="08서울남산체 EB" pitchFamily="18" charset="-127"/>
                <a:ea typeface="08서울남산체 EB" pitchFamily="18" charset="-127"/>
              </a:rPr>
              <a:t>(</a:t>
            </a: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주간업무</a:t>
            </a:r>
            <a:r>
              <a:rPr lang="en-US" altLang="ko-KR" sz="1100" dirty="0" smtClean="0">
                <a:latin typeface="08서울남산체 EB" pitchFamily="18" charset="-127"/>
                <a:ea typeface="08서울남산체 EB" pitchFamily="18" charset="-127"/>
              </a:rPr>
              <a:t>)</a:t>
            </a: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보고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39" name="AutoShape 55"/>
          <p:cNvSpPr>
            <a:spLocks noChangeArrowheads="1"/>
          </p:cNvSpPr>
          <p:nvPr/>
        </p:nvSpPr>
        <p:spPr bwMode="auto">
          <a:xfrm>
            <a:off x="2772308" y="2922321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월간업무보고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40" name="AutoShape 22"/>
          <p:cNvSpPr>
            <a:spLocks noChangeArrowheads="1"/>
          </p:cNvSpPr>
          <p:nvPr/>
        </p:nvSpPr>
        <p:spPr bwMode="auto">
          <a:xfrm>
            <a:off x="2772308" y="3301096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부진공정보고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41" name="AutoShape 55"/>
          <p:cNvSpPr>
            <a:spLocks noChangeArrowheads="1"/>
          </p:cNvSpPr>
          <p:nvPr/>
        </p:nvSpPr>
        <p:spPr bwMode="auto">
          <a:xfrm>
            <a:off x="2683954" y="3686577"/>
            <a:ext cx="1116124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건설사업관리보고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42" name="AutoShape 30"/>
          <p:cNvSpPr>
            <a:spLocks noChangeArrowheads="1"/>
          </p:cNvSpPr>
          <p:nvPr/>
        </p:nvSpPr>
        <p:spPr bwMode="auto">
          <a:xfrm>
            <a:off x="6045072" y="2548900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안전보건 </a:t>
            </a:r>
            <a:endParaRPr lang="en-US" altLang="ko-KR" sz="1100" dirty="0" smtClean="0">
              <a:latin typeface="08서울남산체 EB" pitchFamily="18" charset="-127"/>
              <a:ea typeface="08서울남산체 EB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활동 문서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43" name="AutoShape 31"/>
          <p:cNvSpPr>
            <a:spLocks noChangeArrowheads="1"/>
          </p:cNvSpPr>
          <p:nvPr/>
        </p:nvSpPr>
        <p:spPr bwMode="auto">
          <a:xfrm>
            <a:off x="6045072" y="2922321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>
                <a:latin typeface="08서울남산체 EB" pitchFamily="18" charset="-127"/>
                <a:ea typeface="08서울남산체 EB" pitchFamily="18" charset="-127"/>
              </a:rPr>
              <a:t>건설기계</a:t>
            </a:r>
            <a:endParaRPr lang="en-US" altLang="ko-KR" sz="1100" dirty="0">
              <a:latin typeface="08서울남산체 EB" pitchFamily="18" charset="-127"/>
              <a:ea typeface="08서울남산체 EB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100" dirty="0">
                <a:latin typeface="08서울남산체 EB" pitchFamily="18" charset="-127"/>
                <a:ea typeface="08서울남산체 EB" pitchFamily="18" charset="-127"/>
              </a:rPr>
              <a:t>안전점검관리</a:t>
            </a:r>
          </a:p>
        </p:txBody>
      </p:sp>
      <p:sp>
        <p:nvSpPr>
          <p:cNvPr id="144" name="AutoShape 27"/>
          <p:cNvSpPr>
            <a:spLocks noChangeArrowheads="1"/>
          </p:cNvSpPr>
          <p:nvPr/>
        </p:nvSpPr>
        <p:spPr bwMode="auto">
          <a:xfrm>
            <a:off x="6045072" y="3301096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>
                <a:latin typeface="08서울남산체 EB" pitchFamily="18" charset="-127"/>
                <a:ea typeface="08서울남산체 EB" pitchFamily="18" charset="-127"/>
              </a:rPr>
              <a:t>안전사고사례</a:t>
            </a:r>
          </a:p>
        </p:txBody>
      </p:sp>
      <p:sp>
        <p:nvSpPr>
          <p:cNvPr id="145" name="Rectangle 16"/>
          <p:cNvSpPr>
            <a:spLocks noChangeArrowheads="1"/>
          </p:cNvSpPr>
          <p:nvPr/>
        </p:nvSpPr>
        <p:spPr bwMode="auto">
          <a:xfrm>
            <a:off x="6089282" y="4853980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50" dirty="0" smtClean="0">
                <a:latin typeface="08서울남산체 EB" pitchFamily="18" charset="-127"/>
                <a:ea typeface="08서울남산체 EB" pitchFamily="18" charset="-127"/>
              </a:rPr>
              <a:t>게시판</a:t>
            </a:r>
            <a:endParaRPr lang="ko-KR" altLang="en-US" sz="145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46" name="AutoShape 37"/>
          <p:cNvSpPr>
            <a:spLocks noChangeArrowheads="1"/>
          </p:cNvSpPr>
          <p:nvPr/>
        </p:nvSpPr>
        <p:spPr bwMode="auto">
          <a:xfrm>
            <a:off x="6103042" y="5244505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공지사항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47" name="AutoShape 38"/>
          <p:cNvSpPr>
            <a:spLocks noChangeArrowheads="1"/>
          </p:cNvSpPr>
          <p:nvPr/>
        </p:nvSpPr>
        <p:spPr bwMode="auto">
          <a:xfrm>
            <a:off x="6103042" y="5600105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헬프데스크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48" name="AutoShape 38"/>
          <p:cNvSpPr>
            <a:spLocks noChangeArrowheads="1"/>
          </p:cNvSpPr>
          <p:nvPr/>
        </p:nvSpPr>
        <p:spPr bwMode="auto">
          <a:xfrm>
            <a:off x="6103042" y="6015335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법규 및 지침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149" name="AutoShape 69"/>
          <p:cNvCxnSpPr>
            <a:cxnSpLocks noChangeShapeType="1"/>
            <a:endCxn id="76" idx="0"/>
          </p:cNvCxnSpPr>
          <p:nvPr/>
        </p:nvCxnSpPr>
        <p:spPr bwMode="auto">
          <a:xfrm>
            <a:off x="7677489" y="4617143"/>
            <a:ext cx="1126305" cy="24319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0" name="AutoShape 55"/>
          <p:cNvSpPr>
            <a:spLocks noChangeArrowheads="1"/>
          </p:cNvSpPr>
          <p:nvPr/>
        </p:nvSpPr>
        <p:spPr bwMode="auto">
          <a:xfrm>
            <a:off x="2772308" y="4071352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err="1" smtClean="0">
                <a:latin typeface="08서울남산체 EB" pitchFamily="18" charset="-127"/>
                <a:ea typeface="08서울남산체 EB" pitchFamily="18" charset="-127"/>
              </a:rPr>
              <a:t>투입자원관리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51" name="AutoShape 55"/>
          <p:cNvSpPr>
            <a:spLocks noChangeArrowheads="1"/>
          </p:cNvSpPr>
          <p:nvPr/>
        </p:nvSpPr>
        <p:spPr bwMode="auto">
          <a:xfrm>
            <a:off x="2772308" y="4459972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ko-KR" altLang="en-US" sz="1100" dirty="0" err="1" smtClean="0">
                <a:latin typeface="08서울남산체 EB" pitchFamily="18" charset="-127"/>
                <a:ea typeface="08서울남산체 EB" pitchFamily="18" charset="-127"/>
              </a:rPr>
              <a:t>현장인력별</a:t>
            </a:r>
            <a:endParaRPr lang="en-US" altLang="ko-KR" sz="1100" dirty="0" smtClean="0">
              <a:latin typeface="08서울남산체 EB" pitchFamily="18" charset="-127"/>
              <a:ea typeface="08서울남산체 EB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1100" dirty="0" err="1" smtClean="0">
                <a:latin typeface="08서울남산체 EB" pitchFamily="18" charset="-127"/>
                <a:ea typeface="08서울남산체 EB" pitchFamily="18" charset="-127"/>
              </a:rPr>
              <a:t>이력관리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52" name="AutoShape 23"/>
          <p:cNvSpPr>
            <a:spLocks noChangeArrowheads="1"/>
          </p:cNvSpPr>
          <p:nvPr/>
        </p:nvSpPr>
        <p:spPr bwMode="auto">
          <a:xfrm>
            <a:off x="3870792" y="2548900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err="1" smtClean="0">
                <a:latin typeface="08서울남산체 EB" pitchFamily="18" charset="-127"/>
                <a:ea typeface="08서울남산체 EB" pitchFamily="18" charset="-127"/>
              </a:rPr>
              <a:t>도면도서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53" name="AutoShape 27"/>
          <p:cNvSpPr>
            <a:spLocks noChangeArrowheads="1"/>
          </p:cNvSpPr>
          <p:nvPr/>
        </p:nvSpPr>
        <p:spPr bwMode="auto">
          <a:xfrm>
            <a:off x="6045072" y="3686577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err="1">
                <a:latin typeface="08서울남산체 EB" pitchFamily="18" charset="-127"/>
                <a:ea typeface="08서울남산체 EB" pitchFamily="18" charset="-127"/>
              </a:rPr>
              <a:t>안전자료방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57" name="AutoShape 38"/>
          <p:cNvSpPr>
            <a:spLocks noChangeArrowheads="1"/>
          </p:cNvSpPr>
          <p:nvPr/>
        </p:nvSpPr>
        <p:spPr bwMode="auto">
          <a:xfrm>
            <a:off x="6103042" y="6400564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err="1" smtClean="0">
                <a:latin typeface="08서울남산체 EB" pitchFamily="18" charset="-127"/>
                <a:ea typeface="08서울남산체 EB" pitchFamily="18" charset="-127"/>
              </a:rPr>
              <a:t>쉽고바른건설용어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158" name="AutoShape 69"/>
          <p:cNvCxnSpPr>
            <a:cxnSpLocks noChangeShapeType="1"/>
            <a:stCxn id="145" idx="0"/>
          </p:cNvCxnSpPr>
          <p:nvPr/>
        </p:nvCxnSpPr>
        <p:spPr bwMode="auto">
          <a:xfrm rot="5400000" flipH="1" flipV="1">
            <a:off x="7008315" y="4184806"/>
            <a:ext cx="236845" cy="1101504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0" name="AutoShape 48"/>
          <p:cNvCxnSpPr>
            <a:cxnSpLocks noChangeShapeType="1"/>
          </p:cNvCxnSpPr>
          <p:nvPr/>
        </p:nvCxnSpPr>
        <p:spPr bwMode="auto">
          <a:xfrm>
            <a:off x="6157292" y="1404520"/>
            <a:ext cx="3331418" cy="347861"/>
          </a:xfrm>
          <a:prstGeom prst="bentConnector3">
            <a:avLst>
              <a:gd name="adj1" fmla="val 100035"/>
            </a:avLst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1" name="꺾인 연결선 160"/>
          <p:cNvCxnSpPr>
            <a:endCxn id="89" idx="0"/>
          </p:cNvCxnSpPr>
          <p:nvPr/>
        </p:nvCxnSpPr>
        <p:spPr>
          <a:xfrm rot="5400000">
            <a:off x="6955013" y="2325998"/>
            <a:ext cx="3263790" cy="1807806"/>
          </a:xfrm>
          <a:prstGeom prst="bentConnector3">
            <a:avLst>
              <a:gd name="adj1" fmla="val 85254"/>
            </a:avLst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AutoShape 29"/>
          <p:cNvSpPr>
            <a:spLocks noChangeArrowheads="1"/>
          </p:cNvSpPr>
          <p:nvPr/>
        </p:nvSpPr>
        <p:spPr bwMode="auto">
          <a:xfrm>
            <a:off x="7148450" y="2160643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사고이력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95" name="AutoShape 29"/>
          <p:cNvSpPr>
            <a:spLocks noChangeArrowheads="1"/>
          </p:cNvSpPr>
          <p:nvPr/>
        </p:nvSpPr>
        <p:spPr bwMode="auto">
          <a:xfrm>
            <a:off x="7158400" y="2548900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실적평가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639838" y="1592796"/>
            <a:ext cx="2196244" cy="33297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59717" y="2485276"/>
            <a:ext cx="1044116" cy="43204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487712" y="6345324"/>
            <a:ext cx="540060" cy="25202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1063774" y="6309322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장기사업에만 있는 메뉴</a:t>
            </a:r>
            <a:endParaRPr lang="ko-KR" altLang="en-US" sz="1400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8480598" y="3266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p2~3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0" name="Rectangle 16"/>
          <p:cNvSpPr>
            <a:spLocks noChangeArrowheads="1"/>
          </p:cNvSpPr>
          <p:nvPr/>
        </p:nvSpPr>
        <p:spPr bwMode="auto">
          <a:xfrm>
            <a:off x="4918507" y="4840425"/>
            <a:ext cx="973402" cy="31115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450" dirty="0" smtClean="0">
                <a:latin typeface="08서울남산체 EB" pitchFamily="18" charset="-127"/>
                <a:ea typeface="08서울남산체 EB" pitchFamily="18" charset="-127"/>
              </a:rPr>
              <a:t>통합검색</a:t>
            </a:r>
            <a:endParaRPr lang="ko-KR" altLang="en-US" sz="145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01" name="AutoShape 37"/>
          <p:cNvSpPr>
            <a:spLocks noChangeArrowheads="1"/>
          </p:cNvSpPr>
          <p:nvPr/>
        </p:nvSpPr>
        <p:spPr bwMode="auto">
          <a:xfrm>
            <a:off x="4931628" y="5230950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통합검색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02" name="AutoShape 38"/>
          <p:cNvSpPr>
            <a:spLocks noChangeArrowheads="1"/>
          </p:cNvSpPr>
          <p:nvPr/>
        </p:nvSpPr>
        <p:spPr bwMode="auto">
          <a:xfrm>
            <a:off x="4931628" y="5586550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전자문서검색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cxnSp>
        <p:nvCxnSpPr>
          <p:cNvPr id="103" name="AutoShape 69"/>
          <p:cNvCxnSpPr>
            <a:cxnSpLocks noChangeShapeType="1"/>
            <a:stCxn id="100" idx="0"/>
          </p:cNvCxnSpPr>
          <p:nvPr/>
        </p:nvCxnSpPr>
        <p:spPr bwMode="auto">
          <a:xfrm rot="5400000" flipH="1" flipV="1">
            <a:off x="6429705" y="3592644"/>
            <a:ext cx="223287" cy="2272281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4" name="AutoShape 38"/>
          <p:cNvSpPr>
            <a:spLocks noChangeArrowheads="1"/>
          </p:cNvSpPr>
          <p:nvPr/>
        </p:nvSpPr>
        <p:spPr bwMode="auto">
          <a:xfrm>
            <a:off x="8228570" y="2922321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적정임금</a:t>
            </a:r>
            <a:endParaRPr lang="en-US" altLang="ko-KR" sz="1100" dirty="0" smtClean="0">
              <a:latin typeface="08서울남산체 EB" pitchFamily="18" charset="-127"/>
              <a:ea typeface="08서울남산체 EB" pitchFamily="18" charset="-127"/>
            </a:endParaRPr>
          </a:p>
          <a:p>
            <a:pPr algn="ctr"/>
            <a:r>
              <a:rPr lang="ko-KR" altLang="en-US" sz="1100" dirty="0" err="1" smtClean="0">
                <a:latin typeface="08서울남산체 EB" pitchFamily="18" charset="-127"/>
                <a:ea typeface="08서울남산체 EB" pitchFamily="18" charset="-127"/>
              </a:rPr>
              <a:t>자료</a:t>
            </a:r>
            <a:r>
              <a:rPr lang="ko-KR" altLang="en-US" sz="1100" dirty="0" err="1">
                <a:latin typeface="08서울남산체 EB" pitchFamily="18" charset="-127"/>
                <a:ea typeface="08서울남산체 EB" pitchFamily="18" charset="-127"/>
              </a:rPr>
              <a:t>방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05" name="AutoShape 38"/>
          <p:cNvSpPr>
            <a:spLocks noChangeArrowheads="1"/>
          </p:cNvSpPr>
          <p:nvPr/>
        </p:nvSpPr>
        <p:spPr bwMode="auto">
          <a:xfrm>
            <a:off x="8228570" y="3301096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인력관리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106" name="AutoShape 27"/>
          <p:cNvSpPr>
            <a:spLocks noChangeArrowheads="1"/>
          </p:cNvSpPr>
          <p:nvPr/>
        </p:nvSpPr>
        <p:spPr bwMode="auto">
          <a:xfrm>
            <a:off x="6045072" y="4071352"/>
            <a:ext cx="973402" cy="304800"/>
          </a:xfrm>
          <a:prstGeom prst="roundRect">
            <a:avLst>
              <a:gd name="adj" fmla="val 13106"/>
            </a:avLst>
          </a:prstGeom>
          <a:gradFill rotWithShape="0">
            <a:gsLst>
              <a:gs pos="0">
                <a:srgbClr val="FFCC66"/>
              </a:gs>
              <a:gs pos="100000">
                <a:srgbClr val="FFEECC"/>
              </a:gs>
            </a:gsLst>
            <a:lin ang="5400000" scaled="1"/>
          </a:gradFill>
          <a:ln w="6350">
            <a:solidFill>
              <a:schemeClr val="bg2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100" dirty="0" smtClean="0">
                <a:latin typeface="08서울남산체 EB" pitchFamily="18" charset="-127"/>
                <a:ea typeface="08서울남산체 EB" pitchFamily="18" charset="-127"/>
              </a:rPr>
              <a:t>안전교육조회</a:t>
            </a:r>
            <a:endParaRPr lang="ko-KR" altLang="en-US" sz="1100" dirty="0"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19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4" y="617166"/>
            <a:ext cx="6729735" cy="4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41"/>
            <a:ext cx="200086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9.3 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공제가입번호 입력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건설근로자공제회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&gt;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전자카드근무관리시스템의 근로자태그정보 연계를 위해 공제 가입번호를 입력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1. –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를 포함한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13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자리 공제가입번호를 입력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2.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확인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처리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공제가입대상이 아니거나 단말기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미설치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현장은 입력할 필요 없음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.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775895" y="235358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991767" y="2372632"/>
            <a:ext cx="1260141" cy="157889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3211315" y="2361562"/>
            <a:ext cx="412294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3623618" y="235358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1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5" y="536559"/>
            <a:ext cx="7827761" cy="4512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41"/>
            <a:ext cx="271901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9.4 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일용근로자계약서관리 목록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5085184"/>
            <a:ext cx="9516714" cy="1656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근로계약서 작성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적정임금관리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임금관리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 &gt;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일용근로자계약서관리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 입력한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근로계약서 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계약서작성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근로계약서 작성화면으로 이동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55597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3623695" y="104511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3895817" y="1045117"/>
            <a:ext cx="59261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261147" y="2163349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4" name="_x215534728"/>
          <p:cNvSpPr>
            <a:spLocks noChangeArrowheads="1"/>
          </p:cNvSpPr>
          <p:nvPr/>
        </p:nvSpPr>
        <p:spPr bwMode="auto">
          <a:xfrm>
            <a:off x="280936" y="2352117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_x215534968"/>
          <p:cNvSpPr>
            <a:spLocks noChangeArrowheads="1"/>
          </p:cNvSpPr>
          <p:nvPr/>
        </p:nvSpPr>
        <p:spPr bwMode="auto">
          <a:xfrm>
            <a:off x="1855863" y="2011652"/>
            <a:ext cx="6082122" cy="36878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_x223821840"/>
          <p:cNvSpPr>
            <a:spLocks noChangeArrowheads="1"/>
          </p:cNvSpPr>
          <p:nvPr/>
        </p:nvSpPr>
        <p:spPr bwMode="auto">
          <a:xfrm>
            <a:off x="7031413" y="466162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_x223794864"/>
          <p:cNvSpPr>
            <a:spLocks noChangeArrowheads="1"/>
          </p:cNvSpPr>
          <p:nvPr/>
        </p:nvSpPr>
        <p:spPr bwMode="auto">
          <a:xfrm>
            <a:off x="6922514" y="4844111"/>
            <a:ext cx="612068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_x223821840"/>
          <p:cNvSpPr>
            <a:spLocks noChangeArrowheads="1"/>
          </p:cNvSpPr>
          <p:nvPr/>
        </p:nvSpPr>
        <p:spPr bwMode="auto">
          <a:xfrm>
            <a:off x="3402131" y="186419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68630" y="3266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</a:rPr>
              <a:t>p154</a:t>
            </a:r>
            <a:endParaRPr lang="ko-KR" altLang="en-US" sz="1400" b="1" dirty="0">
              <a:solidFill>
                <a:srgbClr val="FF0000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8579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2" y="523067"/>
            <a:ext cx="5057440" cy="313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178" y="1757242"/>
            <a:ext cx="5364596" cy="281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41"/>
            <a:ext cx="271901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9.4 </a:t>
            </a:r>
            <a:r>
              <a:rPr kumimoji="0" lang="ko-KR" altLang="en-US" sz="1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일용근로자계약서관리 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등</a:t>
            </a:r>
            <a:r>
              <a:rPr kumimoji="0" lang="ko-KR" altLang="en-US" sz="1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록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4797152"/>
            <a:ext cx="9516714" cy="1944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근로자와의 계약사항을 입력하여 근로계약서를 작성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근로자와의 계약사항 입력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2.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확인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근로계약서 저장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취소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작성 내용 취소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중복확인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버튼 클릭하여 근로자 중복여부 확인 필수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기존계약이 있는 근로자의 경우 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기존계약정보 활용하기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버튼을 활용하여 기존정보 활용 가능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직종별 시중노임단가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(8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시간기준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보다 기본급여가 낮은 경우 적정여부는 </a:t>
            </a:r>
            <a:r>
              <a:rPr lang="ko-KR" altLang="en-US" sz="1400" dirty="0" err="1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부적정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포괄임금제로 계약한 경우 각종 수당을 제외한 기본급여를 기준으로 작성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23026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3567100" y="89176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188022" y="891769"/>
            <a:ext cx="9408702" cy="3507669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8862263" y="4399434"/>
            <a:ext cx="338417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28570" y="32662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맑은 고딕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</a:rPr>
              <a:t>p155~157</a:t>
            </a:r>
            <a:endParaRPr lang="ko-KR" altLang="en-US" sz="1400" b="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49" name="_x223504968"/>
          <p:cNvSpPr>
            <a:spLocks noChangeArrowheads="1"/>
          </p:cNvSpPr>
          <p:nvPr/>
        </p:nvSpPr>
        <p:spPr bwMode="auto">
          <a:xfrm>
            <a:off x="8948652" y="454459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1" name="_x223504968"/>
          <p:cNvSpPr>
            <a:spLocks noChangeArrowheads="1"/>
          </p:cNvSpPr>
          <p:nvPr/>
        </p:nvSpPr>
        <p:spPr bwMode="auto">
          <a:xfrm>
            <a:off x="9295107" y="454459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2" name="_x217931032"/>
          <p:cNvSpPr>
            <a:spLocks noChangeArrowheads="1"/>
          </p:cNvSpPr>
          <p:nvPr/>
        </p:nvSpPr>
        <p:spPr bwMode="auto">
          <a:xfrm>
            <a:off x="9221230" y="4399434"/>
            <a:ext cx="338417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9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040" y="116641"/>
            <a:ext cx="253947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9.5 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상용근로자정보관리 목록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4797152"/>
            <a:ext cx="9516714" cy="1944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상용근로자 정보 관리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적정임금관리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임금관리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 &gt;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상용근로자정보관리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 입력한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근로자정보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추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가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근로자정보 등록화면으로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이동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23026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28570" y="32662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</a:rPr>
              <a:t>p159</a:t>
            </a:r>
            <a:endParaRPr lang="ko-KR" altLang="en-US" sz="1400" b="1" dirty="0">
              <a:solidFill>
                <a:srgbClr val="FF0000"/>
              </a:solidFill>
              <a:latin typeface="맑은 고딕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34" y="523741"/>
            <a:ext cx="7244143" cy="416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_x223504968"/>
          <p:cNvSpPr>
            <a:spLocks noChangeArrowheads="1"/>
          </p:cNvSpPr>
          <p:nvPr/>
        </p:nvSpPr>
        <p:spPr bwMode="auto">
          <a:xfrm>
            <a:off x="3356995" y="100701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7" name="_x223498168"/>
          <p:cNvSpPr>
            <a:spLocks noChangeArrowheads="1"/>
          </p:cNvSpPr>
          <p:nvPr/>
        </p:nvSpPr>
        <p:spPr bwMode="auto">
          <a:xfrm>
            <a:off x="3629117" y="1007017"/>
            <a:ext cx="59261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_x217931032"/>
          <p:cNvSpPr>
            <a:spLocks noChangeArrowheads="1"/>
          </p:cNvSpPr>
          <p:nvPr/>
        </p:nvSpPr>
        <p:spPr bwMode="auto">
          <a:xfrm>
            <a:off x="261147" y="2163349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_x215534728"/>
          <p:cNvSpPr>
            <a:spLocks noChangeArrowheads="1"/>
          </p:cNvSpPr>
          <p:nvPr/>
        </p:nvSpPr>
        <p:spPr bwMode="auto">
          <a:xfrm>
            <a:off x="280936" y="2352117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6" name="_x215534968"/>
          <p:cNvSpPr>
            <a:spLocks noChangeArrowheads="1"/>
          </p:cNvSpPr>
          <p:nvPr/>
        </p:nvSpPr>
        <p:spPr bwMode="auto">
          <a:xfrm>
            <a:off x="1726323" y="1882112"/>
            <a:ext cx="5672697" cy="36878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_x223821840"/>
          <p:cNvSpPr>
            <a:spLocks noChangeArrowheads="1"/>
          </p:cNvSpPr>
          <p:nvPr/>
        </p:nvSpPr>
        <p:spPr bwMode="auto">
          <a:xfrm>
            <a:off x="7092373" y="431872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9" name="_x223794864"/>
          <p:cNvSpPr>
            <a:spLocks noChangeArrowheads="1"/>
          </p:cNvSpPr>
          <p:nvPr/>
        </p:nvSpPr>
        <p:spPr bwMode="auto">
          <a:xfrm>
            <a:off x="6983474" y="4501211"/>
            <a:ext cx="407926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0" name="_x223821840"/>
          <p:cNvSpPr>
            <a:spLocks noChangeArrowheads="1"/>
          </p:cNvSpPr>
          <p:nvPr/>
        </p:nvSpPr>
        <p:spPr bwMode="auto">
          <a:xfrm>
            <a:off x="3272591" y="173465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31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040" y="116641"/>
            <a:ext cx="253947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9.5 </a:t>
            </a:r>
            <a:r>
              <a:rPr kumimoji="0" lang="ko-KR" altLang="en-US" sz="1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상용근로자정보관리 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등</a:t>
            </a:r>
            <a:r>
              <a:rPr kumimoji="0" lang="ko-KR" altLang="en-US" sz="1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록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4797152"/>
            <a:ext cx="9516714" cy="1944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상용근로자의 정보를 입력하여 등록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작성방법을 참고하여 근로자와의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인적사항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입력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 개인정보활용동의서 및 증빙자료 첨부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2.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확인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정보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저장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취소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작성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내용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취소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23026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28570" y="32662"/>
            <a:ext cx="1620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</a:rPr>
              <a:t>p160</a:t>
            </a:r>
            <a:endParaRPr lang="ko-KR" altLang="en-US" sz="1400" b="1" dirty="0">
              <a:solidFill>
                <a:srgbClr val="FF0000"/>
              </a:solidFill>
              <a:latin typeface="맑은 고딕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64" y="520151"/>
            <a:ext cx="7158600" cy="4167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_x223504968"/>
          <p:cNvSpPr>
            <a:spLocks noChangeArrowheads="1"/>
          </p:cNvSpPr>
          <p:nvPr/>
        </p:nvSpPr>
        <p:spPr bwMode="auto">
          <a:xfrm>
            <a:off x="3808538" y="1737953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1" name="_x223498168"/>
          <p:cNvSpPr>
            <a:spLocks noChangeArrowheads="1"/>
          </p:cNvSpPr>
          <p:nvPr/>
        </p:nvSpPr>
        <p:spPr bwMode="auto">
          <a:xfrm>
            <a:off x="1675842" y="1880828"/>
            <a:ext cx="5616624" cy="251861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_x217931032"/>
          <p:cNvSpPr>
            <a:spLocks noChangeArrowheads="1"/>
          </p:cNvSpPr>
          <p:nvPr/>
        </p:nvSpPr>
        <p:spPr bwMode="auto">
          <a:xfrm>
            <a:off x="6511926" y="4440999"/>
            <a:ext cx="365626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_x223504968"/>
          <p:cNvSpPr>
            <a:spLocks noChangeArrowheads="1"/>
          </p:cNvSpPr>
          <p:nvPr/>
        </p:nvSpPr>
        <p:spPr bwMode="auto">
          <a:xfrm>
            <a:off x="6625523" y="458616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8" name="_x223504968"/>
          <p:cNvSpPr>
            <a:spLocks noChangeArrowheads="1"/>
          </p:cNvSpPr>
          <p:nvPr/>
        </p:nvSpPr>
        <p:spPr bwMode="auto">
          <a:xfrm>
            <a:off x="6971978" y="458616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9" name="_x217931032"/>
          <p:cNvSpPr>
            <a:spLocks noChangeArrowheads="1"/>
          </p:cNvSpPr>
          <p:nvPr/>
        </p:nvSpPr>
        <p:spPr bwMode="auto">
          <a:xfrm>
            <a:off x="6898101" y="4440999"/>
            <a:ext cx="366299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61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80" y="527916"/>
            <a:ext cx="7236802" cy="4257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38" y="116641"/>
            <a:ext cx="139974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9.5 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출퇴근관리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68630" y="3266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</a:rPr>
              <a:t>p161</a:t>
            </a:r>
            <a:endParaRPr lang="ko-KR" altLang="en-US" sz="1400" b="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0" y="415793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188021" y="4896544"/>
            <a:ext cx="9516714" cy="1772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근로자의 출퇴근을 생성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승인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적정임금관리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임금관리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 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출퇴근관리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 입력한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출퇴근 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출근일자를 선택하고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생성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클릭하면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해당 날짜의 출퇴근 정보가 생성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법정공휴일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계약서상 휴일은 휴일에 자동 선택되며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필요에 따라 선택을 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해제 가능</a:t>
            </a:r>
            <a:endParaRPr lang="en-US" altLang="ko-KR" sz="1400" dirty="0" smtClean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 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출근일자를 </a:t>
            </a:r>
            <a:r>
              <a:rPr lang="ko-KR" altLang="en-US" sz="1400" dirty="0" err="1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다중선택하여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일괄 생성 가능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63676" y="484584"/>
            <a:ext cx="9613068" cy="42908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5" name="_x223504968"/>
          <p:cNvSpPr>
            <a:spLocks noChangeArrowheads="1"/>
          </p:cNvSpPr>
          <p:nvPr/>
        </p:nvSpPr>
        <p:spPr bwMode="auto">
          <a:xfrm>
            <a:off x="3596814" y="917108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6" name="_x223498168"/>
          <p:cNvSpPr>
            <a:spLocks noChangeArrowheads="1"/>
          </p:cNvSpPr>
          <p:nvPr/>
        </p:nvSpPr>
        <p:spPr bwMode="auto">
          <a:xfrm>
            <a:off x="3800667" y="964996"/>
            <a:ext cx="59261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_x217931032"/>
          <p:cNvSpPr>
            <a:spLocks noChangeArrowheads="1"/>
          </p:cNvSpPr>
          <p:nvPr/>
        </p:nvSpPr>
        <p:spPr bwMode="auto">
          <a:xfrm>
            <a:off x="196853" y="2159087"/>
            <a:ext cx="824589" cy="10848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_x215534728"/>
          <p:cNvSpPr>
            <a:spLocks noChangeArrowheads="1"/>
          </p:cNvSpPr>
          <p:nvPr/>
        </p:nvSpPr>
        <p:spPr bwMode="auto">
          <a:xfrm>
            <a:off x="216642" y="2276320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9" name="_x215534968"/>
          <p:cNvSpPr>
            <a:spLocks noChangeArrowheads="1"/>
          </p:cNvSpPr>
          <p:nvPr/>
        </p:nvSpPr>
        <p:spPr bwMode="auto">
          <a:xfrm>
            <a:off x="1719263" y="1910544"/>
            <a:ext cx="5567363" cy="360453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2" name="_x223821840"/>
          <p:cNvSpPr>
            <a:spLocks noChangeArrowheads="1"/>
          </p:cNvSpPr>
          <p:nvPr/>
        </p:nvSpPr>
        <p:spPr bwMode="auto">
          <a:xfrm>
            <a:off x="5061060" y="447319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3" name="_x223794864"/>
          <p:cNvSpPr>
            <a:spLocks noChangeArrowheads="1"/>
          </p:cNvSpPr>
          <p:nvPr/>
        </p:nvSpPr>
        <p:spPr bwMode="auto">
          <a:xfrm>
            <a:off x="5007259" y="4612816"/>
            <a:ext cx="369266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_x215534968"/>
          <p:cNvSpPr>
            <a:spLocks noChangeArrowheads="1"/>
          </p:cNvSpPr>
          <p:nvPr/>
        </p:nvSpPr>
        <p:spPr bwMode="auto">
          <a:xfrm>
            <a:off x="1717750" y="2738636"/>
            <a:ext cx="2368015" cy="151845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_x223821840"/>
          <p:cNvSpPr>
            <a:spLocks noChangeArrowheads="1"/>
          </p:cNvSpPr>
          <p:nvPr/>
        </p:nvSpPr>
        <p:spPr bwMode="auto">
          <a:xfrm>
            <a:off x="2052837" y="252261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0" name="_x223821840"/>
          <p:cNvSpPr>
            <a:spLocks noChangeArrowheads="1"/>
          </p:cNvSpPr>
          <p:nvPr/>
        </p:nvSpPr>
        <p:spPr bwMode="auto">
          <a:xfrm>
            <a:off x="4671768" y="183910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81" name="_x215534968"/>
          <p:cNvSpPr>
            <a:spLocks noChangeArrowheads="1"/>
          </p:cNvSpPr>
          <p:nvPr/>
        </p:nvSpPr>
        <p:spPr bwMode="auto">
          <a:xfrm>
            <a:off x="4972052" y="2253630"/>
            <a:ext cx="1240294" cy="117537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_x223821840"/>
          <p:cNvSpPr>
            <a:spLocks noChangeArrowheads="1"/>
          </p:cNvSpPr>
          <p:nvPr/>
        </p:nvSpPr>
        <p:spPr bwMode="auto">
          <a:xfrm>
            <a:off x="6146801" y="2285047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158" y="912730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3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26" y="518768"/>
            <a:ext cx="7197274" cy="42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41"/>
            <a:ext cx="188705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9.5 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출퇴근관리</a:t>
            </a: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(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계속</a:t>
            </a: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)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68630" y="3266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</a:rPr>
              <a:t>p161</a:t>
            </a:r>
            <a:endParaRPr lang="ko-KR" altLang="en-US" sz="1400" b="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0" y="415793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188021" y="4896544"/>
            <a:ext cx="9516714" cy="1772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7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생성된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출퇴근정보의 변경이 필요한 경우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근무시간변경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변경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8. 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출퇴근승인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출퇴근을 모두 승인하여 근로자의 근로시간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인정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9. 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승인취소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출퇴근 승인 취소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10.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클릭하면 출퇴근정보가 삭제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전자인력관리의 태그정보는 근로자임금 산정에 영향을 미치지 않음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근로자의 정보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성명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,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생년월일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,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휴대전화번호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가 전자카드근무관리시스템과 일치해야 태그정보 </a:t>
            </a:r>
            <a:r>
              <a:rPr lang="ko-KR" altLang="en-US" sz="1400" dirty="0" smtClean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표출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63676" y="484584"/>
            <a:ext cx="9613068" cy="4290810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_x223794864"/>
          <p:cNvSpPr>
            <a:spLocks noChangeArrowheads="1"/>
          </p:cNvSpPr>
          <p:nvPr/>
        </p:nvSpPr>
        <p:spPr bwMode="auto">
          <a:xfrm>
            <a:off x="6538762" y="4596406"/>
            <a:ext cx="421631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_x223794864"/>
          <p:cNvSpPr>
            <a:spLocks noChangeArrowheads="1"/>
          </p:cNvSpPr>
          <p:nvPr/>
        </p:nvSpPr>
        <p:spPr bwMode="auto">
          <a:xfrm>
            <a:off x="5675362" y="4596406"/>
            <a:ext cx="373856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_x223794864"/>
          <p:cNvSpPr>
            <a:spLocks noChangeArrowheads="1"/>
          </p:cNvSpPr>
          <p:nvPr/>
        </p:nvSpPr>
        <p:spPr bwMode="auto">
          <a:xfrm>
            <a:off x="6047405" y="4596406"/>
            <a:ext cx="488977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_x215534968"/>
          <p:cNvSpPr>
            <a:spLocks noChangeArrowheads="1"/>
          </p:cNvSpPr>
          <p:nvPr/>
        </p:nvSpPr>
        <p:spPr bwMode="auto">
          <a:xfrm>
            <a:off x="1735151" y="2714696"/>
            <a:ext cx="5580050" cy="152710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_x223821840"/>
          <p:cNvSpPr>
            <a:spLocks noChangeArrowheads="1"/>
          </p:cNvSpPr>
          <p:nvPr/>
        </p:nvSpPr>
        <p:spPr bwMode="auto">
          <a:xfrm>
            <a:off x="5148352" y="264326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5" name="_x223821840"/>
          <p:cNvSpPr>
            <a:spLocks noChangeArrowheads="1"/>
          </p:cNvSpPr>
          <p:nvPr/>
        </p:nvSpPr>
        <p:spPr bwMode="auto">
          <a:xfrm>
            <a:off x="6652964" y="445678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8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7" name="_x223821840"/>
          <p:cNvSpPr>
            <a:spLocks noChangeArrowheads="1"/>
          </p:cNvSpPr>
          <p:nvPr/>
        </p:nvSpPr>
        <p:spPr bwMode="auto">
          <a:xfrm>
            <a:off x="5733752" y="445678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10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8" name="_x223821840"/>
          <p:cNvSpPr>
            <a:spLocks noChangeArrowheads="1"/>
          </p:cNvSpPr>
          <p:nvPr/>
        </p:nvSpPr>
        <p:spPr bwMode="auto">
          <a:xfrm>
            <a:off x="6212346" y="445678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154" y="872716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_x223794864"/>
          <p:cNvSpPr>
            <a:spLocks noChangeArrowheads="1"/>
          </p:cNvSpPr>
          <p:nvPr/>
        </p:nvSpPr>
        <p:spPr bwMode="auto">
          <a:xfrm>
            <a:off x="6955519" y="4596406"/>
            <a:ext cx="372952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_x223821840"/>
          <p:cNvSpPr>
            <a:spLocks noChangeArrowheads="1"/>
          </p:cNvSpPr>
          <p:nvPr/>
        </p:nvSpPr>
        <p:spPr bwMode="auto">
          <a:xfrm>
            <a:off x="7069720" y="445678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9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18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48" y="518201"/>
            <a:ext cx="7062414" cy="416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41"/>
            <a:ext cx="200086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9.6 </a:t>
            </a:r>
            <a:r>
              <a:rPr kumimoji="0" lang="ko-KR" altLang="en-US" sz="14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노무비명세서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 목록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4797152"/>
            <a:ext cx="9516714" cy="1944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노무비명세서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작성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1,2.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적정임금관리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-&gt;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임금관리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- &gt;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노무비명세서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클릭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3.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조회조건 입력한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노무비명세서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검색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검색된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노무비명세서를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선택한 후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[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노무비명세서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상세화면으로 이동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5.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이력보기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노무비명세서의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저장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확정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 이력 확인 가능 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6.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하도급지킴이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하도급지킴이에 업로드 할 엑셀파일 양식 다운로드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7.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급여명세서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근로자의 급여명세서를 출력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23026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768630" y="3266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</a:rPr>
              <a:t>p162</a:t>
            </a:r>
            <a:endParaRPr lang="ko-KR" altLang="en-US" sz="1400" b="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45" name="_x223504968"/>
          <p:cNvSpPr>
            <a:spLocks noChangeArrowheads="1"/>
          </p:cNvSpPr>
          <p:nvPr/>
        </p:nvSpPr>
        <p:spPr bwMode="auto">
          <a:xfrm>
            <a:off x="3477684" y="94339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8" name="_x223498168"/>
          <p:cNvSpPr>
            <a:spLocks noChangeArrowheads="1"/>
          </p:cNvSpPr>
          <p:nvPr/>
        </p:nvSpPr>
        <p:spPr bwMode="auto">
          <a:xfrm>
            <a:off x="3749807" y="943392"/>
            <a:ext cx="592617" cy="13638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_x217931032"/>
          <p:cNvSpPr>
            <a:spLocks noChangeArrowheads="1"/>
          </p:cNvSpPr>
          <p:nvPr/>
        </p:nvSpPr>
        <p:spPr bwMode="auto">
          <a:xfrm>
            <a:off x="227809" y="2181374"/>
            <a:ext cx="824589" cy="18002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_x215534728"/>
          <p:cNvSpPr>
            <a:spLocks noChangeArrowheads="1"/>
          </p:cNvSpPr>
          <p:nvPr/>
        </p:nvSpPr>
        <p:spPr bwMode="auto">
          <a:xfrm>
            <a:off x="247598" y="237014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5" name="_x215534968"/>
          <p:cNvSpPr>
            <a:spLocks noChangeArrowheads="1"/>
          </p:cNvSpPr>
          <p:nvPr/>
        </p:nvSpPr>
        <p:spPr bwMode="auto">
          <a:xfrm>
            <a:off x="1709802" y="1845779"/>
            <a:ext cx="5495860" cy="284805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_x223821840"/>
          <p:cNvSpPr>
            <a:spLocks noChangeArrowheads="1"/>
          </p:cNvSpPr>
          <p:nvPr/>
        </p:nvSpPr>
        <p:spPr bwMode="auto">
          <a:xfrm>
            <a:off x="3257974" y="170290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2" name="_x215534968"/>
          <p:cNvSpPr>
            <a:spLocks noChangeArrowheads="1"/>
          </p:cNvSpPr>
          <p:nvPr/>
        </p:nvSpPr>
        <p:spPr bwMode="auto">
          <a:xfrm>
            <a:off x="1709802" y="2175826"/>
            <a:ext cx="5495860" cy="458810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3" name="_x215534968"/>
          <p:cNvSpPr>
            <a:spLocks noChangeArrowheads="1"/>
          </p:cNvSpPr>
          <p:nvPr/>
        </p:nvSpPr>
        <p:spPr bwMode="auto">
          <a:xfrm>
            <a:off x="5709658" y="4511679"/>
            <a:ext cx="540060" cy="12371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4" name="_x223821840"/>
          <p:cNvSpPr>
            <a:spLocks noChangeArrowheads="1"/>
          </p:cNvSpPr>
          <p:nvPr/>
        </p:nvSpPr>
        <p:spPr bwMode="auto">
          <a:xfrm>
            <a:off x="5920154" y="433338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5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5" name="_x215534968"/>
          <p:cNvSpPr>
            <a:spLocks noChangeArrowheads="1"/>
          </p:cNvSpPr>
          <p:nvPr/>
        </p:nvSpPr>
        <p:spPr bwMode="auto">
          <a:xfrm>
            <a:off x="5335519" y="4511679"/>
            <a:ext cx="355755" cy="12371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_x223821840"/>
          <p:cNvSpPr>
            <a:spLocks noChangeArrowheads="1"/>
          </p:cNvSpPr>
          <p:nvPr/>
        </p:nvSpPr>
        <p:spPr bwMode="auto">
          <a:xfrm>
            <a:off x="5519826" y="433338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6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7" name="_x215534968"/>
          <p:cNvSpPr>
            <a:spLocks noChangeArrowheads="1"/>
          </p:cNvSpPr>
          <p:nvPr/>
        </p:nvSpPr>
        <p:spPr bwMode="auto">
          <a:xfrm>
            <a:off x="6259675" y="4511679"/>
            <a:ext cx="548319" cy="12371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_x223821840"/>
          <p:cNvSpPr>
            <a:spLocks noChangeArrowheads="1"/>
          </p:cNvSpPr>
          <p:nvPr/>
        </p:nvSpPr>
        <p:spPr bwMode="auto">
          <a:xfrm>
            <a:off x="6455886" y="433338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7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69" name="_x215534968"/>
          <p:cNvSpPr>
            <a:spLocks noChangeArrowheads="1"/>
          </p:cNvSpPr>
          <p:nvPr/>
        </p:nvSpPr>
        <p:spPr bwMode="auto">
          <a:xfrm>
            <a:off x="6832447" y="4511679"/>
            <a:ext cx="355755" cy="123711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0" name="_x223821840"/>
          <p:cNvSpPr>
            <a:spLocks noChangeArrowheads="1"/>
          </p:cNvSpPr>
          <p:nvPr/>
        </p:nvSpPr>
        <p:spPr bwMode="auto">
          <a:xfrm>
            <a:off x="6924601" y="4333385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8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73" name="_x223821840"/>
          <p:cNvSpPr>
            <a:spLocks noChangeArrowheads="1"/>
          </p:cNvSpPr>
          <p:nvPr/>
        </p:nvSpPr>
        <p:spPr bwMode="auto">
          <a:xfrm>
            <a:off x="5913804" y="256320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146" y="872716"/>
            <a:ext cx="513582" cy="24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27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22" y="493205"/>
            <a:ext cx="7180597" cy="4231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1040" y="116641"/>
            <a:ext cx="200086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9.6 </a:t>
            </a:r>
            <a:r>
              <a:rPr kumimoji="0" lang="ko-KR" altLang="en-US" sz="1400" b="1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노무비명세서</a:t>
            </a:r>
            <a:r>
              <a:rPr kumimoji="0" lang="ko-KR" altLang="en-US" sz="14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 </a:t>
            </a:r>
            <a:r>
              <a:rPr kumimoji="0" lang="ko-KR" altLang="en-US" sz="14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상세</a:t>
            </a:r>
            <a:endParaRPr kumimoji="0" lang="en-US" altLang="ko-KR" sz="14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0" y="424410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188021" y="4797152"/>
            <a:ext cx="9516714" cy="19442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rtlCol="0" anchor="t" anchorCtr="0"/>
          <a:lstStyle/>
          <a:p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노무비상세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정보를 조회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수정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확정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pPr marL="179388" indent="-179388">
              <a:buAutoNum type="arabicPeriod"/>
            </a:pP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노무비상세정보가 표출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가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  <a:r>
              <a:rPr lang="ko-KR" altLang="en-US" sz="1400" dirty="0" err="1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일자별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근무시간 및 각종 수당이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표현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전자카드근무관리시스템의 태그에 따른 색상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)</a:t>
            </a: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 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나</a:t>
            </a:r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  <a:r>
              <a:rPr lang="ko-KR" altLang="en-US" sz="1400" dirty="0" err="1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노무비</a:t>
            </a:r>
            <a:r>
              <a:rPr lang="ko-KR" altLang="en-US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총액 및 원천징수 금액이 표현</a:t>
            </a:r>
            <a:endParaRPr lang="en-US" altLang="ko-KR" sz="1400" dirty="0" smtClean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 smtClean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2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저장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클릭하여 저장하고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, 3.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확정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 클릭하여 확정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확정상태에서 명세서 엑셀파일 다운로드 가능</a:t>
            </a:r>
            <a:endParaRPr lang="en-US" altLang="ko-KR" sz="1400" dirty="0">
              <a:solidFill>
                <a:srgbClr val="FF0000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4. 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삭제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버튼을 클릭하면 삭제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다만 확정상태인 경우 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[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확정취소</a:t>
            </a:r>
            <a:r>
              <a:rPr lang="en-US" altLang="ko-KR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]</a:t>
            </a:r>
            <a:r>
              <a:rPr lang="ko-KR" altLang="en-US" sz="1400" dirty="0">
                <a:solidFill>
                  <a:prstClr val="black"/>
                </a:solidFill>
                <a:latin typeface="서울남산체 B" pitchFamily="18" charset="-127"/>
                <a:ea typeface="서울남산체 B" pitchFamily="18" charset="-127"/>
              </a:rPr>
              <a:t> 선행 필요</a:t>
            </a:r>
            <a:endParaRPr lang="en-US" altLang="ko-KR" sz="1400" dirty="0">
              <a:solidFill>
                <a:prstClr val="black"/>
              </a:solidFill>
              <a:latin typeface="서울남산체 B" pitchFamily="18" charset="-127"/>
              <a:ea typeface="서울남산체 B" pitchFamily="18" charset="-127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※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수정이 필요한 경우 금액을 클릭하여 생성되는 다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.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팝업에서 수정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.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원천징수의 금액은 확인필요</a:t>
            </a:r>
            <a:r>
              <a:rPr lang="en-US" altLang="ko-KR" sz="1400" dirty="0">
                <a:solidFill>
                  <a:srgbClr val="FF0000"/>
                </a:solidFill>
                <a:latin typeface="서울남산체 B" pitchFamily="18" charset="-127"/>
                <a:ea typeface="서울남산체 B" pitchFamily="18" charset="-127"/>
              </a:rPr>
              <a:t>. </a:t>
            </a: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63676" y="493204"/>
            <a:ext cx="9613068" cy="4230266"/>
          </a:xfrm>
          <a:prstGeom prst="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Rectangle 1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Rectangle 4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79" name="Rectangle 6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2" name="Rectangle 6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5" name="Rectangle 7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88" name="Rectangle 77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191" name="Rectangle 80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_x223504968"/>
          <p:cNvSpPr>
            <a:spLocks noChangeArrowheads="1"/>
          </p:cNvSpPr>
          <p:nvPr/>
        </p:nvSpPr>
        <p:spPr bwMode="auto">
          <a:xfrm>
            <a:off x="3944094" y="108874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1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1" name="_x223498168"/>
          <p:cNvSpPr>
            <a:spLocks noChangeArrowheads="1"/>
          </p:cNvSpPr>
          <p:nvPr/>
        </p:nvSpPr>
        <p:spPr bwMode="auto">
          <a:xfrm>
            <a:off x="188022" y="656692"/>
            <a:ext cx="7146259" cy="3742742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_x217931032"/>
          <p:cNvSpPr>
            <a:spLocks noChangeArrowheads="1"/>
          </p:cNvSpPr>
          <p:nvPr/>
        </p:nvSpPr>
        <p:spPr bwMode="auto">
          <a:xfrm>
            <a:off x="5800714" y="4544715"/>
            <a:ext cx="357977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3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64576" y="32662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맑은 고딕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/>
              </a:rPr>
              <a:t>p163~169</a:t>
            </a:r>
            <a:endParaRPr lang="ko-KR" altLang="en-US" sz="1400" b="1" dirty="0">
              <a:solidFill>
                <a:srgbClr val="FF0000"/>
              </a:solidFill>
              <a:latin typeface="맑은 고딕"/>
            </a:endParaRPr>
          </a:p>
        </p:txBody>
      </p:sp>
      <p:sp>
        <p:nvSpPr>
          <p:cNvPr id="49" name="_x223504968"/>
          <p:cNvSpPr>
            <a:spLocks noChangeArrowheads="1"/>
          </p:cNvSpPr>
          <p:nvPr/>
        </p:nvSpPr>
        <p:spPr bwMode="auto">
          <a:xfrm>
            <a:off x="5887103" y="441063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2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1" name="_x223504968"/>
          <p:cNvSpPr>
            <a:spLocks noChangeArrowheads="1"/>
          </p:cNvSpPr>
          <p:nvPr/>
        </p:nvSpPr>
        <p:spPr bwMode="auto">
          <a:xfrm>
            <a:off x="6269273" y="441063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4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2" name="_x217931032"/>
          <p:cNvSpPr>
            <a:spLocks noChangeArrowheads="1"/>
          </p:cNvSpPr>
          <p:nvPr/>
        </p:nvSpPr>
        <p:spPr bwMode="auto">
          <a:xfrm>
            <a:off x="6195397" y="4544715"/>
            <a:ext cx="354702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_x223504968"/>
          <p:cNvSpPr>
            <a:spLocks noChangeArrowheads="1"/>
          </p:cNvSpPr>
          <p:nvPr/>
        </p:nvSpPr>
        <p:spPr bwMode="auto">
          <a:xfrm>
            <a:off x="6654132" y="4410636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FFBC79"/>
          </a:solidFill>
          <a:ln w="4191">
            <a:solidFill>
              <a:srgbClr val="FFCC99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sz="800" b="1" dirty="0" smtClean="0">
                <a:solidFill>
                  <a:srgbClr val="000000"/>
                </a:solidFill>
                <a:latin typeface="함초롬바탕" pitchFamily="18" charset="-127"/>
                <a:ea typeface="함초롬바탕" pitchFamily="18" charset="-127"/>
                <a:cs typeface="함초롬바탕" pitchFamily="18" charset="-127"/>
              </a:rPr>
              <a:t>3</a:t>
            </a:r>
            <a:endParaRPr lang="en-US" altLang="ko-KR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48" name="_x217931032"/>
          <p:cNvSpPr>
            <a:spLocks noChangeArrowheads="1"/>
          </p:cNvSpPr>
          <p:nvPr/>
        </p:nvSpPr>
        <p:spPr bwMode="auto">
          <a:xfrm>
            <a:off x="6580255" y="4544715"/>
            <a:ext cx="373864" cy="144016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_x217931032"/>
          <p:cNvSpPr>
            <a:spLocks noChangeArrowheads="1"/>
          </p:cNvSpPr>
          <p:nvPr/>
        </p:nvSpPr>
        <p:spPr bwMode="auto">
          <a:xfrm>
            <a:off x="1883297" y="3140968"/>
            <a:ext cx="2636861" cy="936104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_x217931032"/>
          <p:cNvSpPr>
            <a:spLocks noChangeArrowheads="1"/>
          </p:cNvSpPr>
          <p:nvPr/>
        </p:nvSpPr>
        <p:spPr bwMode="auto">
          <a:xfrm>
            <a:off x="5580068" y="3131134"/>
            <a:ext cx="1754213" cy="945938"/>
          </a:xfrm>
          <a:prstGeom prst="rect">
            <a:avLst/>
          </a:prstGeom>
          <a:noFill/>
          <a:ln w="18034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_x223504968"/>
          <p:cNvSpPr>
            <a:spLocks noChangeArrowheads="1"/>
          </p:cNvSpPr>
          <p:nvPr/>
        </p:nvSpPr>
        <p:spPr bwMode="auto">
          <a:xfrm>
            <a:off x="6464374" y="2924944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4191">
            <a:solidFill>
              <a:srgbClr val="92D05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나</a:t>
            </a:r>
            <a:endParaRPr lang="en-US" altLang="ko-KR" sz="900" b="1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56" name="_x223504968"/>
          <p:cNvSpPr>
            <a:spLocks noChangeArrowheads="1"/>
          </p:cNvSpPr>
          <p:nvPr/>
        </p:nvSpPr>
        <p:spPr bwMode="auto">
          <a:xfrm>
            <a:off x="3323458" y="2993892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4191">
            <a:solidFill>
              <a:srgbClr val="92D05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900" b="1" dirty="0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가</a:t>
            </a:r>
            <a:endParaRPr lang="en-US" altLang="ko-KR" sz="900" b="1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661" y="1160181"/>
            <a:ext cx="2861083" cy="271567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8" name="_x223504968"/>
          <p:cNvSpPr>
            <a:spLocks noChangeArrowheads="1"/>
          </p:cNvSpPr>
          <p:nvPr/>
        </p:nvSpPr>
        <p:spPr bwMode="auto">
          <a:xfrm>
            <a:off x="8091202" y="1231619"/>
            <a:ext cx="171450" cy="142875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 w="4191">
            <a:solidFill>
              <a:srgbClr val="92D050"/>
            </a:solidFill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ko-KR" altLang="en-US" sz="900" b="1" smtClean="0">
                <a:solidFill>
                  <a:prstClr val="black"/>
                </a:solidFill>
                <a:latin typeface="굴림" pitchFamily="50" charset="-127"/>
                <a:ea typeface="굴림" pitchFamily="50" charset="-127"/>
                <a:cs typeface="굴림" pitchFamily="50" charset="-127"/>
              </a:rPr>
              <a:t>다</a:t>
            </a:r>
            <a:endParaRPr lang="en-US" altLang="ko-KR" sz="900" b="1" dirty="0" smtClean="0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12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595724" y="512676"/>
            <a:ext cx="8444595" cy="1015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2" tIns="45706" rIns="91412" bIns="45706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0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6000" dirty="0">
                <a:latin typeface="HY헤드라인M" pitchFamily="18" charset="-127"/>
                <a:ea typeface="HY헤드라인M" pitchFamily="18" charset="-127"/>
              </a:rPr>
              <a:t>Q &amp; </a:t>
            </a:r>
            <a:r>
              <a:rPr lang="en-US" altLang="ko-KR" sz="6000" dirty="0" smtClean="0">
                <a:latin typeface="HY헤드라인M" pitchFamily="18" charset="-127"/>
                <a:ea typeface="HY헤드라인M" pitchFamily="18" charset="-127"/>
              </a:rPr>
              <a:t>A</a:t>
            </a:r>
            <a:endParaRPr lang="en-US" altLang="ko-KR" sz="3600" dirty="0" smtClean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-16346" y="5427831"/>
            <a:ext cx="9906001" cy="707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2" tIns="45706" rIns="91412" bIns="45706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sz="4000" dirty="0" smtClean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  문의 전화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2000" dirty="0" smtClean="0">
                <a:latin typeface="HY헤드라인M" pitchFamily="18" charset="-127"/>
                <a:ea typeface="HY헤드라인M" pitchFamily="18" charset="-127"/>
              </a:rPr>
              <a:t>  총무부 </a:t>
            </a:r>
            <a:r>
              <a:rPr lang="en-US" altLang="ko-KR" sz="2000" dirty="0" smtClean="0">
                <a:latin typeface="HY헤드라인M" pitchFamily="18" charset="-127"/>
                <a:ea typeface="HY헤드라인M" pitchFamily="18" charset="-127"/>
              </a:rPr>
              <a:t>: 02) 6438 – 2057</a:t>
            </a:r>
            <a:r>
              <a:rPr lang="en-US" altLang="ko-KR" sz="2000" smtClean="0">
                <a:latin typeface="HY헤드라인M" pitchFamily="18" charset="-127"/>
                <a:ea typeface="HY헤드라인M" pitchFamily="18" charset="-127"/>
              </a:rPr>
              <a:t>, 2086~7</a:t>
            </a:r>
            <a:endParaRPr lang="en-US" altLang="ko-KR" sz="2000" dirty="0" smtClean="0">
              <a:latin typeface="HY헤드라인M" pitchFamily="18" charset="-127"/>
              <a:ea typeface="HY헤드라인M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1038" y="116637"/>
            <a:ext cx="14558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3. </a:t>
            </a:r>
            <a:r>
              <a:rPr kumimoji="0" lang="ko-KR" altLang="en-US" sz="1600" b="1" dirty="0" err="1" smtClean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맑은 고딕"/>
                <a:ea typeface="맑은 고딕"/>
              </a:rPr>
              <a:t>업무흐름도</a:t>
            </a:r>
            <a:endParaRPr kumimoji="0" lang="en-US" altLang="ko-KR" sz="16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맑은 고딕"/>
              <a:ea typeface="맑은 고딕"/>
            </a:endParaRPr>
          </a:p>
        </p:txBody>
      </p:sp>
      <p:sp>
        <p:nvSpPr>
          <p:cNvPr id="9" name="직사각형 8"/>
          <p:cNvSpPr/>
          <p:nvPr/>
        </p:nvSpPr>
        <p:spPr>
          <a:xfrm flipV="1">
            <a:off x="0" y="440672"/>
            <a:ext cx="9904413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sp>
        <p:nvSpPr>
          <p:cNvPr id="10" name="TextBox 45"/>
          <p:cNvSpPr txBox="1">
            <a:spLocks noChangeArrowheads="1"/>
          </p:cNvSpPr>
          <p:nvPr/>
        </p:nvSpPr>
        <p:spPr bwMode="auto">
          <a:xfrm>
            <a:off x="1498603" y="512676"/>
            <a:ext cx="191430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Ⅰ. </a:t>
            </a:r>
            <a:r>
              <a:rPr lang="ko-KR" altLang="en-US" sz="4000" dirty="0" smtClean="0">
                <a:solidFill>
                  <a:schemeClr val="bg1"/>
                </a:solidFill>
                <a:latin typeface="08서울남산체 EB" pitchFamily="18" charset="-127"/>
                <a:ea typeface="08서울남산체 EB" pitchFamily="18" charset="-127"/>
              </a:rPr>
              <a:t>개요</a:t>
            </a:r>
            <a:endParaRPr lang="ko-KR" altLang="en-US" sz="4000" dirty="0">
              <a:solidFill>
                <a:schemeClr val="bg1"/>
              </a:solidFill>
              <a:latin typeface="08서울남산체 EB" pitchFamily="18" charset="-127"/>
              <a:ea typeface="08서울남산체 EB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431657"/>
              </p:ext>
            </p:extLst>
          </p:nvPr>
        </p:nvGraphicFramePr>
        <p:xfrm>
          <a:off x="199679" y="512677"/>
          <a:ext cx="9361037" cy="6257088"/>
        </p:xfrm>
        <a:graphic>
          <a:graphicData uri="http://schemas.openxmlformats.org/drawingml/2006/table">
            <a:tbl>
              <a:tblPr/>
              <a:tblGrid>
                <a:gridCol w="1188132"/>
                <a:gridCol w="2936804"/>
                <a:gridCol w="1037047"/>
                <a:gridCol w="2038816"/>
                <a:gridCol w="2160238"/>
              </a:tblGrid>
              <a:tr h="254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단 계 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FFFFFF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주 체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 기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FFFFFF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PMIS </a:t>
                      </a:r>
                      <a:r>
                        <a:rPr lang="ko-KR" altLang="en-US" sz="1000" b="1" kern="0" spc="0">
                          <a:solidFill>
                            <a:srgbClr val="FFFFFF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관련메뉴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B0BB"/>
                    </a:solidFill>
                  </a:tcPr>
                </a:tc>
              </a:tr>
              <a:tr h="254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사용자등록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전체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수시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사용자등록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88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9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사업생성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최초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)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사업등록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발주처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공사계약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및 착공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권한관리→사업연결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등록신청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4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신규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사업연결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시공자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건설사업관리자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발주처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사업등록후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권한관리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→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사업연결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등록신청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80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진행 사업연결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전체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인사이동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등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권한관리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→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사업연결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등록신청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4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38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공정산정기초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예정공정표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)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및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자원코드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자재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장비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인력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)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등록 입력 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시공자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착공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(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사업연결후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-15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공정관리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→</a:t>
                      </a:r>
                      <a:r>
                        <a:rPr lang="ko-KR" altLang="en-US" sz="1000" kern="0" spc="-15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공정산정기초</a:t>
                      </a:r>
                      <a:r>
                        <a:rPr lang="en-US" altLang="ko-KR" sz="1000" kern="0" spc="-15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-15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자원코드등록</a:t>
                      </a:r>
                      <a:endParaRPr lang="ko-KR" altLang="en-US" sz="1000" kern="0" spc="-15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621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74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공정관리 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 –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시공자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: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일일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주간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월간 업무보고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- </a:t>
                      </a:r>
                      <a:r>
                        <a:rPr lang="ko-KR" altLang="en-US" sz="1000" kern="0" spc="-7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건설사업관리자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:</a:t>
                      </a:r>
                      <a:r>
                        <a:rPr lang="ko-KR" altLang="en-US" sz="1000" kern="0" spc="-5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</a:t>
                      </a:r>
                      <a:r>
                        <a:rPr lang="ko-KR" altLang="en-US" sz="1000" kern="0" spc="-7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책임건설사업관리일지</a:t>
                      </a:r>
                      <a:r>
                        <a:rPr lang="en-US" altLang="ko-KR" sz="1000" kern="0" spc="-7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-7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건설사업관리일지</a:t>
                      </a:r>
                      <a:endParaRPr lang="ko-KR" altLang="en-US" sz="1000" kern="0" spc="-7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시공자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건설사업관리자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매일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매주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매월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-20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- </a:t>
                      </a:r>
                      <a:r>
                        <a:rPr lang="en-US" altLang="ko-KR" sz="1000" kern="0" spc="-20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  </a:t>
                      </a:r>
                      <a:r>
                        <a:rPr lang="ko-KR" altLang="en-US" sz="1000" kern="0" spc="-20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업무보고</a:t>
                      </a:r>
                      <a:r>
                        <a:rPr lang="ko-KR" altLang="en-US" sz="1000" kern="0" spc="-20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→</a:t>
                      </a:r>
                      <a:r>
                        <a:rPr lang="ko-KR" altLang="en-US" sz="1000" kern="0" spc="-20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작업일보</a:t>
                      </a:r>
                      <a:r>
                        <a:rPr lang="en-US" altLang="ko-KR" sz="1000" kern="0" spc="-20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-20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주간</a:t>
                      </a:r>
                      <a:r>
                        <a:rPr lang="en-US" altLang="ko-KR" sz="1000" kern="0" spc="-20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/</a:t>
                      </a:r>
                      <a:r>
                        <a:rPr lang="ko-KR" altLang="en-US" sz="1000" kern="0" spc="-20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월간업무보고</a:t>
                      </a:r>
                      <a:endParaRPr lang="ko-KR" altLang="en-US" sz="1000" kern="0" spc="-20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 -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업무보고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→건설사업관리보고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4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9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그외공사관리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업무지시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(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보고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),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자료입력 등 공사관리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전체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수시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전자문서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사업개요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자료관리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등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적정임금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시공사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수시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근로계약서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출퇴근관리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, 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노무비명세서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등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공기연장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,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설계변경 등 계약변경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발주처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계약변경시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나의할일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→준공확인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062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안전점검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전체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정기 및 수시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안전관리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실적평가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전체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국토부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사이트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62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59FF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59FF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59FF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9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준공도면도서 등록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시공자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준공검사전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자료관리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→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도면도서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9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70C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⇩</a:t>
                      </a: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923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공사준공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및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사업연결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해지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전체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준공후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3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서울남산체 EB" pitchFamily="18" charset="-127"/>
                          <a:ea typeface="서울남산체 EB" pitchFamily="18" charset="-127"/>
                        </a:rPr>
                        <a:t>개월 자동 해지</a:t>
                      </a: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서울남산체 EB" pitchFamily="18" charset="-127"/>
                        <a:ea typeface="서울남산체 EB" pitchFamily="18" charset="-127"/>
                      </a:endParaRPr>
                    </a:p>
                  </a:txBody>
                  <a:tcPr marL="8672" marR="8672" marT="8672" marB="867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480598" y="32662"/>
            <a:ext cx="1368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  <a:latin typeface="+mn-lt"/>
              </a:rPr>
              <a:t>교재 </a:t>
            </a:r>
            <a:r>
              <a:rPr lang="en-US" altLang="ko-KR" sz="1400" b="1" dirty="0" smtClean="0">
                <a:solidFill>
                  <a:srgbClr val="FF0000"/>
                </a:solidFill>
                <a:latin typeface="+mn-lt"/>
              </a:rPr>
              <a:t>p4</a:t>
            </a:r>
            <a:endParaRPr lang="ko-KR" altLang="en-US" sz="14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63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2281241" y="2543181"/>
            <a:ext cx="4111128" cy="101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1.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사용자 등록</a:t>
            </a:r>
            <a:endParaRPr lang="en-US" altLang="ko-KR" sz="2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2. </a:t>
            </a:r>
            <a:r>
              <a:rPr lang="ko-KR" altLang="en-US" sz="23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메인화면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설명</a:t>
            </a:r>
            <a:endParaRPr lang="ko-KR" altLang="en-US" sz="2300" b="1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3" y="1223963"/>
            <a:ext cx="597791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Ⅱ</a:t>
            </a:r>
            <a:r>
              <a:rPr lang="en-US" altLang="ko-KR" sz="40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. </a:t>
            </a:r>
            <a:r>
              <a:rPr lang="ko-KR" altLang="en-US" sz="40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사용자 등록  </a:t>
            </a:r>
            <a:r>
              <a:rPr lang="ko-KR" altLang="en-US" sz="32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및</a:t>
            </a:r>
            <a:r>
              <a:rPr lang="ko-KR" altLang="en-US" sz="40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  </a:t>
            </a:r>
            <a:r>
              <a:rPr lang="ko-KR" altLang="en-US" sz="4000" b="1" spc="-15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메인화면</a:t>
            </a:r>
            <a:endParaRPr lang="ko-KR" altLang="en-US" sz="4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57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171786" y="2384888"/>
            <a:ext cx="4111128" cy="101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1.1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로그인</a:t>
            </a:r>
            <a:endParaRPr lang="en-US" altLang="ko-KR" sz="23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altLang="ko-KR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1.2 </a:t>
            </a:r>
            <a:r>
              <a:rPr lang="ko-KR" altLang="en-US" sz="2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사용자 등록</a:t>
            </a:r>
            <a:endParaRPr lang="ko-KR" altLang="en-US" sz="2300" b="1" dirty="0">
              <a:latin typeface="08서울남산체 EB" pitchFamily="18" charset="-127"/>
              <a:ea typeface="08서울남산체 EB" pitchFamily="18" charset="-127"/>
            </a:endParaRPr>
          </a:p>
        </p:txBody>
      </p:sp>
      <p:sp>
        <p:nvSpPr>
          <p:cNvPr id="77827" name="TextBox 45"/>
          <p:cNvSpPr txBox="1">
            <a:spLocks noChangeArrowheads="1"/>
          </p:cNvSpPr>
          <p:nvPr/>
        </p:nvSpPr>
        <p:spPr bwMode="auto">
          <a:xfrm>
            <a:off x="1498602" y="1223963"/>
            <a:ext cx="324319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1. </a:t>
            </a:r>
            <a:r>
              <a:rPr lang="ko-KR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itchFamily="18" charset="-127"/>
                <a:ea typeface="08서울남산체 EB" pitchFamily="18" charset="-127"/>
              </a:rPr>
              <a:t>사용자 등록</a:t>
            </a:r>
            <a:endParaRPr lang="ko-KR" altLang="en-US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itchFamily="18" charset="-127"/>
              <a:ea typeface="08서울남산체 E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1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5875">
          <a:solidFill>
            <a:srgbClr val="C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기본 디자인">
  <a:themeElements>
    <a:clrScheme name="3_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tx1">
              <a:gamma/>
              <a:shade val="60000"/>
              <a:invGamma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3_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285523</TotalTime>
  <Words>4513</Words>
  <Application>Microsoft Office PowerPoint</Application>
  <PresentationFormat>사용자 지정</PresentationFormat>
  <Paragraphs>980</Paragraphs>
  <Slides>69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69</vt:i4>
      </vt:variant>
    </vt:vector>
  </HeadingPairs>
  <TitlesOfParts>
    <vt:vector size="91" baseType="lpstr">
      <vt:lpstr>굴림</vt:lpstr>
      <vt:lpstr>Arial</vt:lpstr>
      <vt:lpstr>맑은 고딕</vt:lpstr>
      <vt:lpstr>HY수평선B</vt:lpstr>
      <vt:lpstr>함초롬바탕</vt:lpstr>
      <vt:lpstr>08서울남산체 EB</vt:lpstr>
      <vt:lpstr>HY동녘B</vt:lpstr>
      <vt:lpstr>서울남산체 EB</vt:lpstr>
      <vt:lpstr>서울남산체 B</vt:lpstr>
      <vt:lpstr>HY헤드라인M</vt:lpstr>
      <vt:lpstr>3_기본 디자인</vt:lpstr>
      <vt:lpstr>디자인 사용자 지정</vt:lpstr>
      <vt:lpstr>1_디자인 사용자 지정</vt:lpstr>
      <vt:lpstr>Office 테마</vt:lpstr>
      <vt:lpstr>1_Office 테마</vt:lpstr>
      <vt:lpstr>4_기본 디자인</vt:lpstr>
      <vt:lpstr>5_기본 디자인</vt:lpstr>
      <vt:lpstr>6_기본 디자인</vt:lpstr>
      <vt:lpstr>7_기본 디자인</vt:lpstr>
      <vt:lpstr>8_기본 디자인</vt:lpstr>
      <vt:lpstr>9_기본 디자인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보림정보시스템(주)</dc:creator>
  <cp:lastModifiedBy>BIS-CH</cp:lastModifiedBy>
  <cp:revision>895</cp:revision>
  <cp:lastPrinted>2013-03-14T01:34:55Z</cp:lastPrinted>
  <dcterms:created xsi:type="dcterms:W3CDTF">2012-10-12T13:03:14Z</dcterms:created>
  <dcterms:modified xsi:type="dcterms:W3CDTF">2025-03-14T08:04:09Z</dcterms:modified>
</cp:coreProperties>
</file>